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70"/>
  </p:notesMasterIdLst>
  <p:handoutMasterIdLst>
    <p:handoutMasterId r:id="rId71"/>
  </p:handoutMasterIdLst>
  <p:sldIdLst>
    <p:sldId id="394" r:id="rId3"/>
    <p:sldId id="395" r:id="rId4"/>
    <p:sldId id="472" r:id="rId5"/>
    <p:sldId id="473" r:id="rId6"/>
    <p:sldId id="474" r:id="rId7"/>
    <p:sldId id="475" r:id="rId8"/>
    <p:sldId id="476" r:id="rId9"/>
    <p:sldId id="477" r:id="rId10"/>
    <p:sldId id="478" r:id="rId11"/>
    <p:sldId id="480" r:id="rId12"/>
    <p:sldId id="482" r:id="rId13"/>
    <p:sldId id="520" r:id="rId14"/>
    <p:sldId id="521" r:id="rId15"/>
    <p:sldId id="481" r:id="rId16"/>
    <p:sldId id="483" r:id="rId17"/>
    <p:sldId id="484" r:id="rId18"/>
    <p:sldId id="485" r:id="rId19"/>
    <p:sldId id="486" r:id="rId20"/>
    <p:sldId id="494" r:id="rId21"/>
    <p:sldId id="495" r:id="rId22"/>
    <p:sldId id="522" r:id="rId23"/>
    <p:sldId id="523" r:id="rId24"/>
    <p:sldId id="496" r:id="rId25"/>
    <p:sldId id="524" r:id="rId26"/>
    <p:sldId id="525" r:id="rId27"/>
    <p:sldId id="526" r:id="rId28"/>
    <p:sldId id="516" r:id="rId29"/>
    <p:sldId id="487" r:id="rId30"/>
    <p:sldId id="488" r:id="rId31"/>
    <p:sldId id="527" r:id="rId32"/>
    <p:sldId id="519" r:id="rId33"/>
    <p:sldId id="509" r:id="rId34"/>
    <p:sldId id="510" r:id="rId35"/>
    <p:sldId id="511" r:id="rId36"/>
    <p:sldId id="530" r:id="rId37"/>
    <p:sldId id="531" r:id="rId38"/>
    <p:sldId id="528" r:id="rId39"/>
    <p:sldId id="529" r:id="rId40"/>
    <p:sldId id="533" r:id="rId41"/>
    <p:sldId id="532" r:id="rId42"/>
    <p:sldId id="534" r:id="rId43"/>
    <p:sldId id="535" r:id="rId44"/>
    <p:sldId id="536" r:id="rId45"/>
    <p:sldId id="537" r:id="rId46"/>
    <p:sldId id="538" r:id="rId47"/>
    <p:sldId id="498" r:id="rId48"/>
    <p:sldId id="499" r:id="rId49"/>
    <p:sldId id="500" r:id="rId50"/>
    <p:sldId id="501" r:id="rId51"/>
    <p:sldId id="505" r:id="rId52"/>
    <p:sldId id="539" r:id="rId53"/>
    <p:sldId id="517" r:id="rId54"/>
    <p:sldId id="514" r:id="rId55"/>
    <p:sldId id="515" r:id="rId56"/>
    <p:sldId id="540" r:id="rId57"/>
    <p:sldId id="542" r:id="rId58"/>
    <p:sldId id="541" r:id="rId59"/>
    <p:sldId id="543" r:id="rId60"/>
    <p:sldId id="544" r:id="rId61"/>
    <p:sldId id="545" r:id="rId62"/>
    <p:sldId id="518" r:id="rId63"/>
    <p:sldId id="507" r:id="rId64"/>
    <p:sldId id="508" r:id="rId65"/>
    <p:sldId id="457" r:id="rId66"/>
    <p:sldId id="468" r:id="rId67"/>
    <p:sldId id="423" r:id="rId68"/>
    <p:sldId id="393" r:id="rId6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5C7"/>
    <a:srgbClr val="B0761F"/>
    <a:srgbClr val="FFF0D9"/>
    <a:srgbClr val="FFA72A"/>
    <a:srgbClr val="F0F5FA"/>
    <a:srgbClr val="1A8AFA"/>
    <a:srgbClr val="0097CC"/>
    <a:srgbClr val="FDFFFF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68" autoAdjust="0"/>
    <p:restoredTop sz="94533" autoAdjust="0"/>
  </p:normalViewPr>
  <p:slideViewPr>
    <p:cSldViewPr>
      <p:cViewPr varScale="1">
        <p:scale>
          <a:sx n="92" d="100"/>
          <a:sy n="92" d="100"/>
        </p:scale>
        <p:origin x="240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10/18/2015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10/18/2015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84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55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538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274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73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411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D76B48-857F-4E3A-B30D-EFD8DEDF63DB}" type="slidenum">
              <a:rPr lang="en-US"/>
              <a:pPr/>
              <a:t>64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84080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344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395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44F6B-97DE-4B36-A56F-B3C20B4B1A6D}" type="datetime1">
              <a:rPr lang="en-US" smtClean="0"/>
              <a:t>10/18/2015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58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56298-EBBA-4986-ABA6-590E209DBBCD}" type="datetime1">
              <a:rPr lang="en-US" smtClean="0"/>
              <a:t>10/18/2015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en.wikipedia.org/wiki/Memoization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ubset_sum_proble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Breadth-first_search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Knapsack_problem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Dynamic_programming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hyperlink" Target="http://www.superhosting.bg/" TargetMode="External"/><Relationship Id="rId18" Type="http://schemas.openxmlformats.org/officeDocument/2006/relationships/hyperlink" Target="http://www.infragistics.com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54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50.png"/><Relationship Id="rId17" Type="http://schemas.openxmlformats.org/officeDocument/2006/relationships/hyperlink" Target="https://softuni.bg/trainings/1194/Algorithms-September-2015" TargetMode="Externa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2.png"/><Relationship Id="rId20" Type="http://schemas.openxmlformats.org/officeDocument/2006/relationships/hyperlink" Target="http://netpeak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indeavr.com/" TargetMode="External"/><Relationship Id="rId10" Type="http://schemas.openxmlformats.org/officeDocument/2006/relationships/image" Target="../media/image49.png"/><Relationship Id="rId19" Type="http://schemas.openxmlformats.org/officeDocument/2006/relationships/image" Target="../media/image53.png"/><Relationship Id="rId4" Type="http://schemas.openxmlformats.org/officeDocument/2006/relationships/image" Target="../media/image46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5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86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7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687719" y="762000"/>
            <a:ext cx="7807835" cy="1087372"/>
          </a:xfrm>
        </p:spPr>
        <p:txBody>
          <a:bodyPr>
            <a:normAutofit/>
          </a:bodyPr>
          <a:lstStyle/>
          <a:p>
            <a:r>
              <a:rPr lang="en-US" dirty="0"/>
              <a:t>Dynamic Programming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687719" y="1974877"/>
            <a:ext cx="7807835" cy="1439398"/>
          </a:xfrm>
        </p:spPr>
        <p:txBody>
          <a:bodyPr>
            <a:normAutofit/>
          </a:bodyPr>
          <a:lstStyle/>
          <a:p>
            <a:r>
              <a:rPr lang="en-US" dirty="0" smtClean="0"/>
              <a:t>Divide-and-Conquer, Dynamic Programming, and Memoization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0998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0897"/>
            <a:ext cx="3187614" cy="444343"/>
          </a:xfrm>
        </p:spPr>
        <p:txBody>
          <a:bodyPr/>
          <a:lstStyle/>
          <a:p>
            <a:r>
              <a:rPr lang="en-US" dirty="0" smtClean="0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576003"/>
            <a:ext cx="3187613" cy="363552"/>
          </a:xfrm>
        </p:spPr>
        <p:txBody>
          <a:bodyPr/>
          <a:lstStyle/>
          <a:p>
            <a:r>
              <a:rPr lang="en-US" dirty="0" smtClean="0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917165"/>
            <a:ext cx="3187613" cy="331235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310050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87719" y="3906914"/>
            <a:ext cx="2133598" cy="23414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818427">
            <a:off x="5001474" y="3744684"/>
            <a:ext cx="1975926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Dynamic</a:t>
            </a:r>
            <a:b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Programming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/>
          <a:srcRect t="-836" b="1"/>
          <a:stretch/>
        </p:blipFill>
        <p:spPr>
          <a:xfrm>
            <a:off x="7313612" y="3629491"/>
            <a:ext cx="4127783" cy="2577259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3" name="Picture 2" title="Software University Foundation">
            <a:hlinkClick r:id="rId8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217610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618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divide-and-conquer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non-overlapping sub-problems</a:t>
            </a:r>
          </a:p>
          <a:p>
            <a:pPr lvl="1"/>
            <a:r>
              <a:rPr lang="en-US" dirty="0" smtClean="0"/>
              <a:t>Any sub-problem should be solved once only</a:t>
            </a:r>
          </a:p>
          <a:p>
            <a:pPr lvl="1"/>
            <a:r>
              <a:rPr lang="en-US" dirty="0" smtClean="0"/>
              <a:t>Example: recursive factorial</a:t>
            </a:r>
          </a:p>
          <a:p>
            <a:r>
              <a:rPr lang="en-US" dirty="0"/>
              <a:t>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dynamic programming </a:t>
            </a:r>
            <a:r>
              <a:rPr lang="en-US" dirty="0" smtClean="0"/>
              <a:t>(DP) </a:t>
            </a:r>
            <a:r>
              <a:rPr lang="en-US" dirty="0"/>
              <a:t>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overlapping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sub-problems 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Solve each sub-problem once store its answer in a table</a:t>
            </a:r>
          </a:p>
          <a:p>
            <a:pPr lvl="1"/>
            <a:r>
              <a:rPr lang="en-US" dirty="0" smtClean="0"/>
              <a:t>Thus avoid solving the same sub-problems multiple times</a:t>
            </a:r>
          </a:p>
          <a:p>
            <a:pPr lvl="1"/>
            <a:r>
              <a:rPr lang="en-US" dirty="0" smtClean="0"/>
              <a:t>Technique known as "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memoization</a:t>
            </a:r>
            <a:r>
              <a:rPr lang="en-US" dirty="0" smtClean="0"/>
              <a:t>"</a:t>
            </a:r>
          </a:p>
          <a:p>
            <a:pPr lvl="1"/>
            <a:r>
              <a:rPr lang="en-US" dirty="0" smtClean="0"/>
              <a:t>Example: recursive Fibonacci numbers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Dynamic Programming vs. Divide-and-Conquer</a:t>
            </a:r>
            <a:endParaRPr lang="bg-BG" sz="3800" dirty="0"/>
          </a:p>
        </p:txBody>
      </p:sp>
    </p:spTree>
    <p:extLst>
      <p:ext uri="{BB962C8B-B14F-4D97-AF65-F5344CB8AC3E}">
        <p14:creationId xmlns:p14="http://schemas.microsoft.com/office/powerpoint/2010/main" val="157128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Fibonacci sequence holds the following integers:</a:t>
            </a:r>
          </a:p>
          <a:p>
            <a:pPr lvl="1"/>
            <a:r>
              <a:rPr lang="en-US" dirty="0" smtClean="0"/>
              <a:t>0, 1, 1, 2, 3, 5, 8, 13, 21, 34, 55, 89, 144, …</a:t>
            </a:r>
          </a:p>
          <a:p>
            <a:pPr lvl="1"/>
            <a:r>
              <a:rPr lang="en-US" dirty="0" smtClean="0"/>
              <a:t>The first two numbers are 0 and 1</a:t>
            </a:r>
          </a:p>
          <a:p>
            <a:pPr lvl="1"/>
            <a:r>
              <a:rPr lang="en-US" dirty="0" smtClean="0"/>
              <a:t>Each subsequent number is the sum of the previous two numbers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Recursive mathematical formula:</a:t>
            </a:r>
          </a:p>
          <a:p>
            <a:pPr lvl="1"/>
            <a:r>
              <a:rPr lang="en-US" dirty="0"/>
              <a:t>F</a:t>
            </a:r>
            <a:r>
              <a:rPr lang="en-US" baseline="-10000" dirty="0"/>
              <a:t>0</a:t>
            </a:r>
            <a:r>
              <a:rPr lang="en-US" dirty="0"/>
              <a:t> = 0, F</a:t>
            </a:r>
            <a:r>
              <a:rPr lang="en-US" baseline="-10000" dirty="0"/>
              <a:t>1</a:t>
            </a:r>
            <a:r>
              <a:rPr lang="en-US" dirty="0"/>
              <a:t> = 1</a:t>
            </a:r>
          </a:p>
          <a:p>
            <a:pPr lvl="1"/>
            <a:r>
              <a:rPr lang="en-US" noProof="1" smtClean="0"/>
              <a:t>F</a:t>
            </a:r>
            <a:r>
              <a:rPr lang="en-US" baseline="-10000" noProof="1" smtClean="0"/>
              <a:t>n</a:t>
            </a:r>
            <a:r>
              <a:rPr lang="en-US" dirty="0" smtClean="0"/>
              <a:t> = F</a:t>
            </a:r>
            <a:r>
              <a:rPr lang="en-US" baseline="-10000" dirty="0" smtClean="0"/>
              <a:t>n-1</a:t>
            </a:r>
            <a:r>
              <a:rPr lang="en-US" dirty="0" smtClean="0"/>
              <a:t> + F</a:t>
            </a:r>
            <a:r>
              <a:rPr lang="en-US" baseline="-10000" dirty="0" smtClean="0"/>
              <a:t>n-2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Fibonacci Sequence</a:t>
            </a:r>
            <a:endParaRPr lang="bg-BG" dirty="0"/>
          </a:p>
        </p:txBody>
      </p:sp>
      <p:pic>
        <p:nvPicPr>
          <p:cNvPr id="2051" name="Picture 3" descr="C:\Users\Nikolay\Desktop\800px-Fibonacci_spiral_34.svg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3" y="4010238"/>
            <a:ext cx="3801288" cy="240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0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Top-down</a:t>
            </a:r>
            <a:r>
              <a:rPr lang="en-US" dirty="0" smtClean="0"/>
              <a:t> approach in dynamic programming</a:t>
            </a:r>
          </a:p>
          <a:p>
            <a:r>
              <a:rPr lang="en-US" dirty="0"/>
              <a:t>Typically </a:t>
            </a:r>
            <a:r>
              <a:rPr lang="en-US" dirty="0" smtClean="0"/>
              <a:t>implemented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recursively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Example: Fibonacci</a:t>
            </a:r>
          </a:p>
          <a:p>
            <a:pPr lvl="1"/>
            <a:r>
              <a:rPr lang="en-US" dirty="0"/>
              <a:t>Fib(4)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Fib(3), Fib(2)</a:t>
            </a:r>
          </a:p>
          <a:p>
            <a:pPr lvl="1"/>
            <a:r>
              <a:rPr lang="en-US" dirty="0" smtClean="0"/>
              <a:t>Fib(3)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smtClean="0"/>
              <a:t>Fib(2), Fib(1)</a:t>
            </a:r>
            <a:endParaRPr lang="en-US" dirty="0"/>
          </a:p>
          <a:p>
            <a:pPr lvl="1"/>
            <a:r>
              <a:rPr lang="en-US" dirty="0" smtClean="0"/>
              <a:t>Fib(2)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smtClean="0"/>
              <a:t>Fib(1), Fib(0)</a:t>
            </a:r>
          </a:p>
          <a:p>
            <a:pPr lvl="1"/>
            <a:r>
              <a:rPr lang="en-US" dirty="0" smtClean="0"/>
              <a:t>Fib(1),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smtClean="0"/>
              <a:t>Fib(0)</a:t>
            </a:r>
          </a:p>
        </p:txBody>
      </p:sp>
      <p:pic>
        <p:nvPicPr>
          <p:cNvPr id="247" name="Picture 2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214" y="2063488"/>
            <a:ext cx="6292683" cy="412804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Programming</a:t>
            </a:r>
            <a:r>
              <a:rPr lang="en-US" smtClean="0"/>
              <a:t>: Top-Down</a:t>
            </a:r>
            <a:endParaRPr lang="en-US" dirty="0"/>
          </a:p>
        </p:txBody>
      </p:sp>
      <p:cxnSp>
        <p:nvCxnSpPr>
          <p:cNvPr id="8" name="Straight Connector 7"/>
          <p:cNvCxnSpPr>
            <a:cxnSpLocks noChangeShapeType="1"/>
            <a:stCxn id="17" idx="7"/>
            <a:endCxn id="16" idx="3"/>
          </p:cNvCxnSpPr>
          <p:nvPr/>
        </p:nvCxnSpPr>
        <p:spPr bwMode="auto">
          <a:xfrm flipV="1">
            <a:off x="7596288" y="282444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/>
          <p:cNvCxnSpPr>
            <a:cxnSpLocks noChangeShapeType="1"/>
            <a:stCxn id="80" idx="0"/>
            <a:endCxn id="17" idx="3"/>
          </p:cNvCxnSpPr>
          <p:nvPr/>
        </p:nvCxnSpPr>
        <p:spPr bwMode="auto">
          <a:xfrm flipV="1">
            <a:off x="6405921" y="376458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2" name="Straight Connector 11"/>
          <p:cNvCxnSpPr>
            <a:cxnSpLocks noChangeShapeType="1"/>
            <a:stCxn id="16" idx="5"/>
            <a:endCxn id="19" idx="1"/>
          </p:cNvCxnSpPr>
          <p:nvPr/>
        </p:nvCxnSpPr>
        <p:spPr bwMode="auto">
          <a:xfrm>
            <a:off x="9102009" y="282444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Straight Connector 12"/>
          <p:cNvCxnSpPr>
            <a:cxnSpLocks noChangeShapeType="1"/>
            <a:stCxn id="22" idx="0"/>
            <a:endCxn id="19" idx="3"/>
          </p:cNvCxnSpPr>
          <p:nvPr/>
        </p:nvCxnSpPr>
        <p:spPr bwMode="auto">
          <a:xfrm flipV="1">
            <a:off x="9313723" y="3756112"/>
            <a:ext cx="294607" cy="492032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4" name="Straight Connector 13"/>
          <p:cNvCxnSpPr>
            <a:cxnSpLocks noChangeShapeType="1"/>
            <a:stCxn id="17" idx="5"/>
            <a:endCxn id="23" idx="0"/>
          </p:cNvCxnSpPr>
          <p:nvPr/>
        </p:nvCxnSpPr>
        <p:spPr bwMode="auto">
          <a:xfrm>
            <a:off x="7596288" y="376458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7978268" y="215424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6579086" y="314505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9" name="Oval 18"/>
          <p:cNvSpPr>
            <a:spLocks noChangeArrowheads="1"/>
          </p:cNvSpPr>
          <p:nvPr/>
        </p:nvSpPr>
        <p:spPr bwMode="auto">
          <a:xfrm>
            <a:off x="9447212" y="315358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Oval 21"/>
          <p:cNvSpPr>
            <a:spLocks noChangeArrowheads="1"/>
          </p:cNvSpPr>
          <p:nvPr/>
        </p:nvSpPr>
        <p:spPr bwMode="auto">
          <a:xfrm>
            <a:off x="8780323" y="4248144"/>
            <a:ext cx="106680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3" name="Oval 22"/>
          <p:cNvSpPr>
            <a:spLocks noChangeArrowheads="1"/>
          </p:cNvSpPr>
          <p:nvPr/>
        </p:nvSpPr>
        <p:spPr bwMode="auto">
          <a:xfrm>
            <a:off x="7313612" y="423106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45" name="Straight Connector 44"/>
          <p:cNvCxnSpPr>
            <a:cxnSpLocks noChangeShapeType="1"/>
            <a:stCxn id="19" idx="5"/>
            <a:endCxn id="46" idx="0"/>
          </p:cNvCxnSpPr>
          <p:nvPr/>
        </p:nvCxnSpPr>
        <p:spPr bwMode="auto">
          <a:xfrm>
            <a:off x="10386274" y="3756112"/>
            <a:ext cx="280138" cy="47495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46" name="Oval 45"/>
          <p:cNvSpPr>
            <a:spLocks noChangeArrowheads="1"/>
          </p:cNvSpPr>
          <p:nvPr/>
        </p:nvSpPr>
        <p:spPr bwMode="auto">
          <a:xfrm>
            <a:off x="10133012" y="4231066"/>
            <a:ext cx="106680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79" name="Straight Connector 78"/>
          <p:cNvCxnSpPr>
            <a:cxnSpLocks noChangeShapeType="1"/>
            <a:stCxn id="81" idx="0"/>
            <a:endCxn id="80" idx="3"/>
          </p:cNvCxnSpPr>
          <p:nvPr/>
        </p:nvCxnSpPr>
        <p:spPr bwMode="auto">
          <a:xfrm flipV="1">
            <a:off x="5646831" y="4828983"/>
            <a:ext cx="370118" cy="56111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80" name="Oval 79"/>
          <p:cNvSpPr>
            <a:spLocks noChangeArrowheads="1"/>
          </p:cNvSpPr>
          <p:nvPr/>
        </p:nvSpPr>
        <p:spPr bwMode="auto">
          <a:xfrm>
            <a:off x="5855831" y="422646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81" name="Oval 80"/>
          <p:cNvSpPr>
            <a:spLocks noChangeArrowheads="1"/>
          </p:cNvSpPr>
          <p:nvPr/>
        </p:nvSpPr>
        <p:spPr bwMode="auto">
          <a:xfrm>
            <a:off x="5103812" y="5390100"/>
            <a:ext cx="1086038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2" name="Straight Connector 81"/>
          <p:cNvCxnSpPr>
            <a:cxnSpLocks noChangeShapeType="1"/>
            <a:stCxn id="80" idx="5"/>
            <a:endCxn id="83" idx="0"/>
          </p:cNvCxnSpPr>
          <p:nvPr/>
        </p:nvCxnSpPr>
        <p:spPr bwMode="auto">
          <a:xfrm>
            <a:off x="6794893" y="4828983"/>
            <a:ext cx="309895" cy="55587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83" name="Oval 82"/>
          <p:cNvSpPr>
            <a:spLocks noChangeArrowheads="1"/>
          </p:cNvSpPr>
          <p:nvPr/>
        </p:nvSpPr>
        <p:spPr bwMode="auto">
          <a:xfrm>
            <a:off x="6591163" y="5384854"/>
            <a:ext cx="1027249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13" name="Straight Arrow Connector 112"/>
          <p:cNvCxnSpPr/>
          <p:nvPr/>
        </p:nvCxnSpPr>
        <p:spPr>
          <a:xfrm>
            <a:off x="11657012" y="1905000"/>
            <a:ext cx="0" cy="457200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41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2" grpId="0" animBg="1"/>
      <p:bldP spid="23" grpId="0" animBg="1"/>
      <p:bldP spid="46" grpId="0" animBg="1"/>
      <p:bldP spid="80" grpId="0" animBg="1"/>
      <p:bldP spid="81" grpId="0" animBg="1"/>
      <p:bldP spid="8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Bottom-up</a:t>
            </a:r>
            <a:r>
              <a:rPr lang="en-US" dirty="0" smtClean="0"/>
              <a:t> approach in dynamic programming</a:t>
            </a:r>
          </a:p>
          <a:p>
            <a:r>
              <a:rPr lang="en-US" dirty="0"/>
              <a:t>Typically </a:t>
            </a:r>
            <a:r>
              <a:rPr lang="en-US" dirty="0" smtClean="0"/>
              <a:t>implemented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iteratively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1200"/>
              </a:spcBef>
            </a:pPr>
            <a:r>
              <a:rPr lang="en-US" dirty="0"/>
              <a:t>Example: Fibonacci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Fib(0)</a:t>
            </a:r>
          </a:p>
          <a:p>
            <a:pPr lvl="1"/>
            <a:r>
              <a:rPr lang="en-US" dirty="0" smtClean="0"/>
              <a:t>Fib(1)</a:t>
            </a:r>
          </a:p>
          <a:p>
            <a:pPr lvl="1"/>
            <a:r>
              <a:rPr lang="en-US" dirty="0"/>
              <a:t>Fib(0), Fib(1)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Fib(2)</a:t>
            </a:r>
          </a:p>
          <a:p>
            <a:pPr lvl="1"/>
            <a:r>
              <a:rPr lang="en-US" dirty="0"/>
              <a:t>Fib(1), Fib(2)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Fib(3)</a:t>
            </a:r>
          </a:p>
          <a:p>
            <a:pPr lvl="1"/>
            <a:r>
              <a:rPr lang="en-US" dirty="0" smtClean="0"/>
              <a:t>Fib(2), Fib(3)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smtClean="0"/>
              <a:t>Fib(4)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214" y="2063488"/>
            <a:ext cx="6292683" cy="412804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ounded Rectangle 4"/>
          <p:cNvSpPr/>
          <p:nvPr/>
        </p:nvSpPr>
        <p:spPr>
          <a:xfrm>
            <a:off x="2196585" y="3388056"/>
            <a:ext cx="3342819" cy="1127441"/>
          </a:xfrm>
          <a:prstGeom prst="roundRect">
            <a:avLst>
              <a:gd name="adj" fmla="val 5473"/>
            </a:avLst>
          </a:prstGeom>
          <a:solidFill>
            <a:schemeClr val="accent1">
              <a:alpha val="40000"/>
            </a:schemeClr>
          </a:solidFill>
          <a:ln>
            <a:solidFill>
              <a:srgbClr val="B0761F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Programming: Bottom-Up</a:t>
            </a:r>
            <a:endParaRPr lang="en-US" dirty="0"/>
          </a:p>
        </p:txBody>
      </p:sp>
      <p:cxnSp>
        <p:nvCxnSpPr>
          <p:cNvPr id="113" name="Straight Arrow Connector 112"/>
          <p:cNvCxnSpPr/>
          <p:nvPr/>
        </p:nvCxnSpPr>
        <p:spPr>
          <a:xfrm>
            <a:off x="11657012" y="1905000"/>
            <a:ext cx="0" cy="4572000"/>
          </a:xfrm>
          <a:prstGeom prst="straightConnector1">
            <a:avLst/>
          </a:prstGeom>
          <a:ln w="571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845439"/>
              </p:ext>
            </p:extLst>
          </p:nvPr>
        </p:nvGraphicFramePr>
        <p:xfrm>
          <a:off x="2513502" y="3847621"/>
          <a:ext cx="469011" cy="438912"/>
        </p:xfrm>
        <a:graphic>
          <a:graphicData uri="http://schemas.openxmlformats.org/drawingml/2006/table">
            <a:tbl>
              <a:tblPr/>
              <a:tblGrid>
                <a:gridCol w="469011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967178"/>
              </p:ext>
            </p:extLst>
          </p:nvPr>
        </p:nvGraphicFramePr>
        <p:xfrm>
          <a:off x="3074403" y="3847621"/>
          <a:ext cx="469011" cy="438912"/>
        </p:xfrm>
        <a:graphic>
          <a:graphicData uri="http://schemas.openxmlformats.org/drawingml/2006/table">
            <a:tbl>
              <a:tblPr/>
              <a:tblGrid>
                <a:gridCol w="469011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310386"/>
              </p:ext>
            </p:extLst>
          </p:nvPr>
        </p:nvGraphicFramePr>
        <p:xfrm>
          <a:off x="3637553" y="3847621"/>
          <a:ext cx="469011" cy="438912"/>
        </p:xfrm>
        <a:graphic>
          <a:graphicData uri="http://schemas.openxmlformats.org/drawingml/2006/table">
            <a:tbl>
              <a:tblPr/>
              <a:tblGrid>
                <a:gridCol w="469011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359173"/>
              </p:ext>
            </p:extLst>
          </p:nvPr>
        </p:nvGraphicFramePr>
        <p:xfrm>
          <a:off x="4203731" y="3847621"/>
          <a:ext cx="469011" cy="438912"/>
        </p:xfrm>
        <a:graphic>
          <a:graphicData uri="http://schemas.openxmlformats.org/drawingml/2006/table">
            <a:tbl>
              <a:tblPr/>
              <a:tblGrid>
                <a:gridCol w="469011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584272"/>
              </p:ext>
            </p:extLst>
          </p:nvPr>
        </p:nvGraphicFramePr>
        <p:xfrm>
          <a:off x="4764680" y="3847621"/>
          <a:ext cx="469011" cy="438912"/>
        </p:xfrm>
        <a:graphic>
          <a:graphicData uri="http://schemas.openxmlformats.org/drawingml/2006/table">
            <a:tbl>
              <a:tblPr/>
              <a:tblGrid>
                <a:gridCol w="469011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577585" y="346426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0</a:t>
            </a:r>
            <a:endParaRPr lang="en-US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3155867" y="346973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712745" y="346426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39" name="TextBox 38"/>
          <p:cNvSpPr txBox="1"/>
          <p:nvPr/>
        </p:nvSpPr>
        <p:spPr>
          <a:xfrm>
            <a:off x="4269203" y="346531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</a:t>
            </a:r>
            <a:endParaRPr lang="en-US" sz="2000" dirty="0"/>
          </a:p>
        </p:txBody>
      </p:sp>
      <p:sp>
        <p:nvSpPr>
          <p:cNvPr id="40" name="TextBox 39"/>
          <p:cNvSpPr txBox="1"/>
          <p:nvPr/>
        </p:nvSpPr>
        <p:spPr>
          <a:xfrm>
            <a:off x="4828758" y="346608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</a:t>
            </a:r>
            <a:endParaRPr lang="en-US" sz="2000" dirty="0"/>
          </a:p>
        </p:txBody>
      </p:sp>
      <p:cxnSp>
        <p:nvCxnSpPr>
          <p:cNvPr id="42" name="Straight Connector 41"/>
          <p:cNvCxnSpPr>
            <a:cxnSpLocks noChangeShapeType="1"/>
            <a:stCxn id="52" idx="7"/>
            <a:endCxn id="49" idx="3"/>
          </p:cNvCxnSpPr>
          <p:nvPr/>
        </p:nvCxnSpPr>
        <p:spPr bwMode="auto">
          <a:xfrm flipV="1">
            <a:off x="7596288" y="282444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43" name="Straight Connector 42"/>
          <p:cNvCxnSpPr>
            <a:cxnSpLocks noChangeShapeType="1"/>
            <a:stCxn id="59" idx="0"/>
            <a:endCxn id="52" idx="3"/>
          </p:cNvCxnSpPr>
          <p:nvPr/>
        </p:nvCxnSpPr>
        <p:spPr bwMode="auto">
          <a:xfrm flipV="1">
            <a:off x="6405921" y="376458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44" name="Straight Connector 43"/>
          <p:cNvCxnSpPr>
            <a:cxnSpLocks noChangeShapeType="1"/>
            <a:stCxn id="49" idx="5"/>
            <a:endCxn id="53" idx="1"/>
          </p:cNvCxnSpPr>
          <p:nvPr/>
        </p:nvCxnSpPr>
        <p:spPr bwMode="auto">
          <a:xfrm>
            <a:off x="9102009" y="282444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47" name="Straight Connector 46"/>
          <p:cNvCxnSpPr>
            <a:cxnSpLocks noChangeShapeType="1"/>
            <a:stCxn id="54" idx="0"/>
            <a:endCxn id="53" idx="3"/>
          </p:cNvCxnSpPr>
          <p:nvPr/>
        </p:nvCxnSpPr>
        <p:spPr bwMode="auto">
          <a:xfrm flipV="1">
            <a:off x="9313723" y="3756112"/>
            <a:ext cx="294607" cy="492032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48" name="Straight Connector 47"/>
          <p:cNvCxnSpPr>
            <a:cxnSpLocks noChangeShapeType="1"/>
            <a:stCxn id="52" idx="5"/>
            <a:endCxn id="55" idx="0"/>
          </p:cNvCxnSpPr>
          <p:nvPr/>
        </p:nvCxnSpPr>
        <p:spPr bwMode="auto">
          <a:xfrm>
            <a:off x="7596288" y="376458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49" name="Oval 48"/>
          <p:cNvSpPr>
            <a:spLocks noChangeArrowheads="1"/>
          </p:cNvSpPr>
          <p:nvPr/>
        </p:nvSpPr>
        <p:spPr bwMode="auto">
          <a:xfrm>
            <a:off x="7978268" y="215424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2" name="Oval 51"/>
          <p:cNvSpPr>
            <a:spLocks noChangeArrowheads="1"/>
          </p:cNvSpPr>
          <p:nvPr/>
        </p:nvSpPr>
        <p:spPr bwMode="auto">
          <a:xfrm>
            <a:off x="6579086" y="314505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3" name="Oval 52"/>
          <p:cNvSpPr>
            <a:spLocks noChangeArrowheads="1"/>
          </p:cNvSpPr>
          <p:nvPr/>
        </p:nvSpPr>
        <p:spPr bwMode="auto">
          <a:xfrm>
            <a:off x="9447212" y="315358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4" name="Oval 53"/>
          <p:cNvSpPr>
            <a:spLocks noChangeArrowheads="1"/>
          </p:cNvSpPr>
          <p:nvPr/>
        </p:nvSpPr>
        <p:spPr bwMode="auto">
          <a:xfrm>
            <a:off x="8780323" y="4248144"/>
            <a:ext cx="106680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5" name="Oval 54"/>
          <p:cNvSpPr>
            <a:spLocks noChangeArrowheads="1"/>
          </p:cNvSpPr>
          <p:nvPr/>
        </p:nvSpPr>
        <p:spPr bwMode="auto">
          <a:xfrm>
            <a:off x="7313612" y="423106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56" name="Straight Connector 55"/>
          <p:cNvCxnSpPr>
            <a:cxnSpLocks noChangeShapeType="1"/>
            <a:stCxn id="53" idx="5"/>
            <a:endCxn id="57" idx="0"/>
          </p:cNvCxnSpPr>
          <p:nvPr/>
        </p:nvCxnSpPr>
        <p:spPr bwMode="auto">
          <a:xfrm>
            <a:off x="10386274" y="3756112"/>
            <a:ext cx="280138" cy="47495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57" name="Oval 56"/>
          <p:cNvSpPr>
            <a:spLocks noChangeArrowheads="1"/>
          </p:cNvSpPr>
          <p:nvPr/>
        </p:nvSpPr>
        <p:spPr bwMode="auto">
          <a:xfrm>
            <a:off x="10133012" y="4231066"/>
            <a:ext cx="106680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58" name="Straight Connector 57"/>
          <p:cNvCxnSpPr>
            <a:cxnSpLocks noChangeShapeType="1"/>
            <a:stCxn id="60" idx="0"/>
            <a:endCxn id="59" idx="3"/>
          </p:cNvCxnSpPr>
          <p:nvPr/>
        </p:nvCxnSpPr>
        <p:spPr bwMode="auto">
          <a:xfrm flipV="1">
            <a:off x="5646831" y="4828983"/>
            <a:ext cx="370118" cy="56111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59" name="Oval 58"/>
          <p:cNvSpPr>
            <a:spLocks noChangeArrowheads="1"/>
          </p:cNvSpPr>
          <p:nvPr/>
        </p:nvSpPr>
        <p:spPr bwMode="auto">
          <a:xfrm>
            <a:off x="5855831" y="422646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60" name="Oval 59"/>
          <p:cNvSpPr>
            <a:spLocks noChangeArrowheads="1"/>
          </p:cNvSpPr>
          <p:nvPr/>
        </p:nvSpPr>
        <p:spPr bwMode="auto">
          <a:xfrm>
            <a:off x="5103812" y="5390100"/>
            <a:ext cx="1086038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61" name="Straight Connector 60"/>
          <p:cNvCxnSpPr>
            <a:cxnSpLocks noChangeShapeType="1"/>
            <a:stCxn id="59" idx="5"/>
            <a:endCxn id="62" idx="0"/>
          </p:cNvCxnSpPr>
          <p:nvPr/>
        </p:nvCxnSpPr>
        <p:spPr bwMode="auto">
          <a:xfrm>
            <a:off x="6794893" y="4828983"/>
            <a:ext cx="309895" cy="55587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62" name="Oval 61"/>
          <p:cNvSpPr>
            <a:spLocks noChangeArrowheads="1"/>
          </p:cNvSpPr>
          <p:nvPr/>
        </p:nvSpPr>
        <p:spPr bwMode="auto">
          <a:xfrm>
            <a:off x="6591163" y="5384854"/>
            <a:ext cx="1027249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07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37" grpId="0"/>
      <p:bldP spid="38" grpId="0"/>
      <p:bldP spid="39" grpId="0"/>
      <p:bldP spid="40" grpId="0"/>
      <p:bldP spid="49" grpId="0" animBg="1"/>
      <p:bldP spid="52" grpId="0" animBg="1"/>
      <p:bldP spid="53" grpId="0" animBg="1"/>
      <p:bldP spid="54" grpId="0" animBg="1"/>
      <p:bldP spid="55" grpId="0" animBg="1"/>
      <p:bldP spid="57" grpId="0" animBg="1"/>
      <p:bldP spid="59" grpId="0" animBg="1"/>
      <p:bldP spid="60" grpId="0" animBg="1"/>
      <p:bldP spid="6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1812" y="4267200"/>
            <a:ext cx="11125200" cy="820600"/>
          </a:xfrm>
        </p:spPr>
        <p:txBody>
          <a:bodyPr/>
          <a:lstStyle/>
          <a:p>
            <a:r>
              <a:rPr lang="en-US" smtClean="0"/>
              <a:t>Fibonacci Calculation</a:t>
            </a:r>
            <a:endParaRPr lang="en-US" noProof="1" smtClean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1812" y="5122490"/>
            <a:ext cx="11125200" cy="1365365"/>
          </a:xfrm>
        </p:spPr>
        <p:txBody>
          <a:bodyPr/>
          <a:lstStyle/>
          <a:p>
            <a:r>
              <a:rPr lang="en-US" smtClean="0"/>
              <a:t>From "Divide-and-Conquer" to</a:t>
            </a:r>
            <a:br>
              <a:rPr lang="en-US" smtClean="0"/>
            </a:br>
            <a:r>
              <a:rPr lang="en-US" smtClean="0"/>
              <a:t>Dynamic Programming and </a:t>
            </a:r>
            <a:r>
              <a:rPr lang="en-US" noProof="1" smtClean="0"/>
              <a:t>Memoization</a:t>
            </a:r>
            <a:endParaRPr lang="en-US" noProof="1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2" y="1181098"/>
            <a:ext cx="3810000" cy="2857502"/>
          </a:xfrm>
          <a:prstGeom prst="roundRect">
            <a:avLst>
              <a:gd name="adj" fmla="val 9503"/>
            </a:avLst>
          </a:prstGeom>
          <a:ln>
            <a:noFill/>
          </a:ln>
          <a:effectLst>
            <a:softEdge rad="11250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2" y="1447800"/>
            <a:ext cx="3600872" cy="2362200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7206" y="1447800"/>
            <a:ext cx="4167670" cy="2796654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46014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the n</a:t>
            </a:r>
            <a:r>
              <a:rPr lang="en-US" baseline="30000" dirty="0" smtClean="0"/>
              <a:t>th</a:t>
            </a:r>
            <a:r>
              <a:rPr lang="en-US" dirty="0" smtClean="0"/>
              <a:t> Fibonacci number using recursion directly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Divide-and-conquer</a:t>
            </a:r>
            <a:r>
              <a:rPr lang="en-US" dirty="0" smtClean="0"/>
              <a:t> calculation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very slow</a:t>
            </a:r>
            <a:r>
              <a:rPr lang="en-US" dirty="0" smtClean="0"/>
              <a:t>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Fibonacci and Divide-and-Conquer</a:t>
            </a:r>
            <a:endParaRPr lang="bg-BG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89012" y="2590800"/>
            <a:ext cx="1021080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decimal Fibonacci(int 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(n == 0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 == 1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return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Fibonacci(n - 1)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Fibonacci(n - 2);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116" y="2735656"/>
            <a:ext cx="5375534" cy="352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69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Save each calculated value in a table for further use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This saves a lot of useless recursive calculations!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Also known as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top-down</a:t>
            </a:r>
            <a:r>
              <a:rPr lang="en-US" sz="3000" dirty="0" smtClean="0"/>
              <a:t> calculation with </a:t>
            </a:r>
            <a:r>
              <a:rPr lang="en-US" sz="3000" noProof="1" smtClean="0">
                <a:solidFill>
                  <a:schemeClr val="tx2">
                    <a:lumMod val="75000"/>
                  </a:schemeClr>
                </a:solidFill>
                <a:hlinkClick r:id="rId2"/>
              </a:rPr>
              <a:t>memoization</a:t>
            </a:r>
            <a:endParaRPr lang="en-US" sz="3000" noProof="1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Fibonacci and DP</a:t>
            </a:r>
            <a:r>
              <a:rPr lang="en-US" dirty="0"/>
              <a:t>: </a:t>
            </a:r>
            <a:r>
              <a:rPr lang="en-US" dirty="0" smtClean="0"/>
              <a:t>Top-Down (</a:t>
            </a:r>
            <a:r>
              <a:rPr lang="en-US" noProof="1" smtClean="0"/>
              <a:t>Memoization)</a:t>
            </a:r>
            <a:endParaRPr lang="bg-BG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2812" y="3096904"/>
            <a:ext cx="10363200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decimal Fibonacci(int 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b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(memo[n] != 0) return memo[n];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 == 0) return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 == 1) return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memo[n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Fibonacci(n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- 1)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Fibonacci(n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- 2);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return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memo[n];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412" y="3258000"/>
            <a:ext cx="4651651" cy="312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7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Calculating Fibonacci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bottom-up</a:t>
            </a:r>
            <a:r>
              <a:rPr lang="en-US" dirty="0" smtClean="0"/>
              <a:t> order,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iteratively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760412" y="1981200"/>
            <a:ext cx="10668000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decimal Fibonacci(int 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decimal[] fib = new decimal[n+2];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fib[0]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fib[1]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for (int i=2; i&lt;=n;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fib[i] = fib[i-1] + fib[i-2];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return fib[n];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Fibonacci and DP: Bottom-Up</a:t>
            </a:r>
            <a:endParaRPr lang="bg-BG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976013"/>
              </p:ext>
            </p:extLst>
          </p:nvPr>
        </p:nvGraphicFramePr>
        <p:xfrm>
          <a:off x="2132012" y="5715000"/>
          <a:ext cx="1309254" cy="762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54627"/>
                <a:gridCol w="65462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923322"/>
              </p:ext>
            </p:extLst>
          </p:nvPr>
        </p:nvGraphicFramePr>
        <p:xfrm>
          <a:off x="3436938" y="5715000"/>
          <a:ext cx="654627" cy="762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5462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400001"/>
              </p:ext>
            </p:extLst>
          </p:nvPr>
        </p:nvGraphicFramePr>
        <p:xfrm>
          <a:off x="4084638" y="5715000"/>
          <a:ext cx="654627" cy="762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5462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3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75594"/>
              </p:ext>
            </p:extLst>
          </p:nvPr>
        </p:nvGraphicFramePr>
        <p:xfrm>
          <a:off x="4741863" y="5715000"/>
          <a:ext cx="654627" cy="762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5462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3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587805"/>
              </p:ext>
            </p:extLst>
          </p:nvPr>
        </p:nvGraphicFramePr>
        <p:xfrm>
          <a:off x="5389563" y="5715000"/>
          <a:ext cx="654627" cy="762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5462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743515"/>
              </p:ext>
            </p:extLst>
          </p:nvPr>
        </p:nvGraphicFramePr>
        <p:xfrm>
          <a:off x="6046788" y="5715000"/>
          <a:ext cx="654627" cy="762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5462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8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085821"/>
              </p:ext>
            </p:extLst>
          </p:nvPr>
        </p:nvGraphicFramePr>
        <p:xfrm>
          <a:off x="6704013" y="5715000"/>
          <a:ext cx="654627" cy="762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5462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344768"/>
              </p:ext>
            </p:extLst>
          </p:nvPr>
        </p:nvGraphicFramePr>
        <p:xfrm>
          <a:off x="7351713" y="5715000"/>
          <a:ext cx="1400175" cy="762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0017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i</a:t>
                      </a:r>
                      <a:r>
                        <a:rPr lang="en-US" sz="1900" b="1" kern="1200" baseline="300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th</a:t>
                      </a:r>
                      <a:endParaRPr lang="bg-BG" sz="1900" b="1" kern="1200" baseline="300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F</a:t>
                      </a:r>
                      <a:r>
                        <a:rPr lang="en-US" sz="1900" b="1" kern="1200" baseline="-250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i-1</a:t>
                      </a:r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+ F</a:t>
                      </a:r>
                      <a:r>
                        <a:rPr lang="en-US" sz="1900" b="1" kern="1200" baseline="-250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i-2</a:t>
                      </a:r>
                      <a:endParaRPr lang="bg-BG" sz="1900" b="1" kern="1200" baseline="-250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087753"/>
              </p:ext>
            </p:extLst>
          </p:nvPr>
        </p:nvGraphicFramePr>
        <p:xfrm>
          <a:off x="9411711" y="5715000"/>
          <a:ext cx="654627" cy="762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5462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baseline="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</a:t>
                      </a:r>
                      <a:r>
                        <a:rPr lang="en-US" sz="1900" b="1" kern="1200" baseline="300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th</a:t>
                      </a:r>
                      <a:endParaRPr lang="bg-BG" sz="1900" b="1" kern="1200" baseline="300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278460"/>
              </p:ext>
            </p:extLst>
          </p:nvPr>
        </p:nvGraphicFramePr>
        <p:xfrm>
          <a:off x="8751888" y="5715000"/>
          <a:ext cx="654627" cy="762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5462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857" y="2179782"/>
            <a:ext cx="4499252" cy="301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9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Recursive Fibonacci (divide-and-conquer, no </a:t>
            </a:r>
            <a:r>
              <a:rPr lang="en-US" sz="3200" noProof="1" smtClean="0"/>
              <a:t>memoization</a:t>
            </a:r>
            <a:r>
              <a:rPr lang="en-US" sz="3200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Complexity: </a:t>
            </a:r>
            <a:r>
              <a:rPr lang="el-GR" sz="3000" dirty="0" smtClean="0"/>
              <a:t>~</a:t>
            </a:r>
            <a:r>
              <a:rPr lang="en-US" sz="3000" dirty="0" smtClean="0"/>
              <a:t>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l-GR" sz="3000" dirty="0" smtClean="0">
                <a:solidFill>
                  <a:schemeClr val="tx2">
                    <a:lumMod val="75000"/>
                  </a:schemeClr>
                </a:solidFill>
              </a:rPr>
              <a:t>(1.6</a:t>
            </a:r>
            <a:r>
              <a:rPr lang="en-US" sz="3000" baseline="30000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Top-down</a:t>
            </a:r>
            <a:r>
              <a:rPr lang="en-US" sz="3200" dirty="0" smtClean="0"/>
              <a:t> dynamic programming (recursive with </a:t>
            </a:r>
            <a:r>
              <a:rPr lang="en-US" sz="3200" noProof="1" smtClean="0"/>
              <a:t>memorization)</a:t>
            </a:r>
            <a:endParaRPr lang="en-US" sz="3200" dirty="0" smtClean="0"/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Complexity: </a:t>
            </a:r>
            <a:r>
              <a:rPr lang="el-GR" sz="3000" dirty="0" smtClean="0"/>
              <a:t>~</a:t>
            </a:r>
            <a:r>
              <a:rPr lang="en-US" sz="3000" dirty="0" smtClean="0"/>
              <a:t>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O(n)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Bottom-up</a:t>
            </a:r>
            <a:r>
              <a:rPr lang="en-US" sz="3200" dirty="0" smtClean="0"/>
              <a:t> dynamic programming (iterative)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3000" dirty="0"/>
              <a:t>Complexity: </a:t>
            </a:r>
            <a:r>
              <a:rPr lang="el-GR" sz="3000" dirty="0"/>
              <a:t>~</a:t>
            </a:r>
            <a:r>
              <a:rPr lang="en-US" sz="3000" dirty="0"/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O(n)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If we want to find the 36</a:t>
            </a:r>
            <a:r>
              <a:rPr lang="en-US" sz="3200" baseline="30000" dirty="0" smtClean="0"/>
              <a:t>th</a:t>
            </a:r>
            <a:r>
              <a:rPr lang="en-US" sz="3200" dirty="0" smtClean="0"/>
              <a:t> Fibonacci number: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Recursive solution takes </a:t>
            </a:r>
            <a:r>
              <a:rPr lang="el-GR" sz="3000" dirty="0" smtClean="0"/>
              <a:t>~</a:t>
            </a:r>
            <a:r>
              <a:rPr lang="en-US" sz="3000" dirty="0" smtClean="0"/>
              <a:t> 48 315 633 steps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Dynamic programming solution takes </a:t>
            </a:r>
            <a:r>
              <a:rPr lang="el-GR" sz="3000" dirty="0" smtClean="0"/>
              <a:t>~</a:t>
            </a:r>
            <a:r>
              <a:rPr lang="en-US" sz="3000" dirty="0" smtClean="0"/>
              <a:t> 36 steps</a:t>
            </a:r>
            <a:endParaRPr lang="bg-BG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 Fibonacci Solutions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983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31812" y="5482392"/>
            <a:ext cx="11125200" cy="820600"/>
          </a:xfrm>
        </p:spPr>
        <p:txBody>
          <a:bodyPr/>
          <a:lstStyle/>
          <a:p>
            <a:r>
              <a:rPr lang="en-US" dirty="0" smtClean="0"/>
              <a:t>Longest Increasing Subsequence (LIS)</a:t>
            </a:r>
            <a:endParaRPr lang="bg-BG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2" y="1524001"/>
            <a:ext cx="3974692" cy="3466562"/>
          </a:xfrm>
          <a:prstGeom prst="roundRect">
            <a:avLst>
              <a:gd name="adj" fmla="val 268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264" y="1524000"/>
            <a:ext cx="3745748" cy="3466562"/>
          </a:xfrm>
          <a:prstGeom prst="roundRect">
            <a:avLst>
              <a:gd name="adj" fmla="val 229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432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42913" indent="-442913">
              <a:buFontTx/>
              <a:buAutoNum type="arabicPeriod"/>
            </a:pPr>
            <a:r>
              <a:rPr lang="en-US" sz="3600" dirty="0" smtClean="0"/>
              <a:t>Divide-and-Conquer</a:t>
            </a:r>
          </a:p>
          <a:p>
            <a:pPr marL="442913" indent="-442913">
              <a:buFontTx/>
              <a:buAutoNum type="arabicPeriod"/>
            </a:pPr>
            <a:r>
              <a:rPr lang="en-US" sz="3600" dirty="0" smtClean="0"/>
              <a:t>Dynamic Programming Concepts</a:t>
            </a:r>
          </a:p>
          <a:p>
            <a:pPr marL="442913" indent="-442913">
              <a:buFontTx/>
              <a:buAutoNum type="arabicPeriod"/>
            </a:pPr>
            <a:r>
              <a:rPr lang="en-US" sz="3600" dirty="0" smtClean="0"/>
              <a:t>Fibonacci Numbers and </a:t>
            </a:r>
            <a:r>
              <a:rPr lang="en-US" sz="3600" noProof="1" smtClean="0"/>
              <a:t>Memoization</a:t>
            </a:r>
          </a:p>
          <a:p>
            <a:pPr marL="442913" indent="-442913">
              <a:buFontTx/>
              <a:buAutoNum type="arabicPeriod"/>
            </a:pPr>
            <a:r>
              <a:rPr lang="en-US" sz="3600" dirty="0" smtClean="0"/>
              <a:t>Longest Increasing Subsequence (LIS)</a:t>
            </a:r>
            <a:endParaRPr lang="en-US" sz="3600" dirty="0"/>
          </a:p>
          <a:p>
            <a:pPr marL="442913" indent="-442913">
              <a:buFontTx/>
              <a:buAutoNum type="arabicPeriod"/>
            </a:pPr>
            <a:r>
              <a:rPr lang="en-US" sz="3600" dirty="0"/>
              <a:t>"Move Down / Right" </a:t>
            </a:r>
            <a:r>
              <a:rPr lang="en-US" sz="3600" dirty="0" smtClean="0"/>
              <a:t>Problem</a:t>
            </a:r>
            <a:endParaRPr lang="bg-BG" sz="3600" dirty="0" smtClean="0"/>
          </a:p>
          <a:p>
            <a:pPr marL="442913" indent="-442913">
              <a:buFontTx/>
              <a:buAutoNum type="arabicPeriod"/>
            </a:pPr>
            <a:r>
              <a:rPr lang="en-US" sz="3600" dirty="0" smtClean="0"/>
              <a:t>The </a:t>
            </a:r>
            <a:r>
              <a:rPr lang="en-US" sz="3600" dirty="0"/>
              <a:t>"Subset Sum" Problem</a:t>
            </a:r>
            <a:endParaRPr lang="en-US" sz="3600" dirty="0" smtClean="0"/>
          </a:p>
          <a:p>
            <a:pPr marL="442913" indent="-442913">
              <a:buFontTx/>
              <a:buAutoNum type="arabicPeriod"/>
            </a:pPr>
            <a:r>
              <a:rPr lang="en-US" sz="3600" dirty="0"/>
              <a:t>Longest Common Subsequence (LCS)</a:t>
            </a:r>
          </a:p>
          <a:p>
            <a:pPr marL="442913" indent="-442913">
              <a:buFontTx/>
              <a:buAutoNum type="arabicPeriod"/>
            </a:pPr>
            <a:r>
              <a:rPr lang="en-US" sz="3600" dirty="0" smtClean="0"/>
              <a:t>The "Knapsack" Problem</a:t>
            </a:r>
            <a:endParaRPr lang="en-US" sz="3600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681" y="1828800"/>
            <a:ext cx="3220731" cy="415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LIS</a:t>
            </a:r>
            <a:r>
              <a:rPr lang="en-US" dirty="0" smtClean="0"/>
              <a:t> (longest increasing subsequence) problem</a:t>
            </a:r>
          </a:p>
          <a:p>
            <a:pPr lvl="1"/>
            <a:r>
              <a:rPr lang="en-US" dirty="0" smtClean="0"/>
              <a:t>Goal: find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largest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subsequence of increasing numbers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within a given sequence</a:t>
            </a:r>
          </a:p>
          <a:p>
            <a:pPr lvl="1"/>
            <a:r>
              <a:rPr lang="en-US" dirty="0"/>
              <a:t>This subsequence is not necessarily contiguous, or </a:t>
            </a:r>
            <a:r>
              <a:rPr lang="en-US" dirty="0" smtClean="0"/>
              <a:t>unique</a:t>
            </a:r>
          </a:p>
          <a:p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 {7,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 smtClean="0"/>
              <a:t>,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 smtClean="0"/>
              <a:t>, 8, </a:t>
            </a:r>
            <a:r>
              <a:rPr lang="en-US" dirty="0"/>
              <a:t>-</a:t>
            </a:r>
            <a:r>
              <a:rPr lang="en-US" dirty="0" smtClean="0"/>
              <a:t>1,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 smtClean="0"/>
              <a:t>,</a:t>
            </a:r>
            <a:r>
              <a:rPr lang="en-US" b="1" dirty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 smtClean="0"/>
              <a:t>} </a:t>
            </a:r>
            <a:r>
              <a:rPr lang="en-US" dirty="0" smtClean="0">
                <a:sym typeface="Wingdings" panose="05000000000000000000" pitchFamily="2" charset="2"/>
              </a:rPr>
              <a:t> {3, 5, 6, 7}</a:t>
            </a:r>
            <a:endParaRPr lang="en-US" dirty="0" smtClean="0"/>
          </a:p>
          <a:p>
            <a:r>
              <a:rPr lang="en-US" dirty="0" smtClean="0"/>
              <a:t>The LIS problem is solvable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O(n * log n)</a:t>
            </a:r>
            <a:r>
              <a:rPr lang="en-US" dirty="0"/>
              <a:t> time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/>
              <a:t>Let's review a simple DP algorithm with complexity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O(n</a:t>
            </a:r>
            <a:r>
              <a:rPr lang="en-US" b="1" baseline="30000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Longest Increasing Subsequence (LIS)</a:t>
            </a:r>
            <a:endParaRPr lang="bg-B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5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Let's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seq[]</a:t>
            </a:r>
            <a:r>
              <a:rPr lang="en-US" dirty="0" smtClean="0"/>
              <a:t> </a:t>
            </a:r>
            <a:r>
              <a:rPr lang="en-GB" dirty="0" smtClean="0"/>
              <a:t>= {3</a:t>
            </a:r>
            <a:r>
              <a:rPr lang="en-GB" dirty="0"/>
              <a:t>, 14, 5, 12, 15, 7, 8, 9, 11, 10, </a:t>
            </a:r>
            <a:r>
              <a:rPr lang="en-GB" dirty="0" smtClean="0"/>
              <a:t>1}</a:t>
            </a:r>
          </a:p>
          <a:p>
            <a:r>
              <a:rPr lang="en-GB" dirty="0"/>
              <a:t>Let's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len[x]</a:t>
            </a:r>
            <a:r>
              <a:rPr lang="en-GB" dirty="0" smtClean="0"/>
              <a:t> </a:t>
            </a:r>
            <a:r>
              <a:rPr lang="en-GB" dirty="0"/>
              <a:t>= length of the LIS ending at the element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seq[x]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 smtClean="0"/>
              <a:t>We have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optimal substructure </a:t>
            </a:r>
            <a:r>
              <a:rPr lang="en-US" dirty="0" smtClean="0"/>
              <a:t>and a recursive formula: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len[x]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+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max(len[i])</a:t>
            </a:r>
            <a:b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/>
              <a:t>for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 smtClean="0"/>
              <a:t> </a:t>
            </a:r>
            <a:r>
              <a:rPr lang="el-GR" dirty="0" smtClean="0"/>
              <a:t>ϵ</a:t>
            </a:r>
            <a:r>
              <a:rPr lang="en-US" dirty="0" smtClean="0"/>
              <a:t> [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 smtClean="0"/>
              <a:t> …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x-1</a:t>
            </a:r>
            <a:r>
              <a:rPr lang="en-US" noProof="1" smtClean="0"/>
              <a:t>], </a:t>
            </a:r>
            <a:r>
              <a:rPr lang="en-US" dirty="0" smtClean="0"/>
              <a:t>where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seq[i]</a:t>
            </a:r>
            <a:r>
              <a:rPr lang="en-US" dirty="0" smtClean="0"/>
              <a:t> &lt;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seq[x]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 – Solution with Dynamic Programming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436432"/>
              </p:ext>
            </p:extLst>
          </p:nvPr>
        </p:nvGraphicFramePr>
        <p:xfrm>
          <a:off x="455612" y="2667000"/>
          <a:ext cx="11284805" cy="18864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81424"/>
                <a:gridCol w="473710"/>
                <a:gridCol w="737235"/>
                <a:gridCol w="621348"/>
                <a:gridCol w="910272"/>
                <a:gridCol w="1199198"/>
                <a:gridCol w="794385"/>
                <a:gridCol w="967422"/>
                <a:gridCol w="1140460"/>
                <a:gridCol w="1429385"/>
                <a:gridCol w="1429385"/>
                <a:gridCol w="500581"/>
              </a:tblGrid>
              <a:tr h="4722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index</a:t>
                      </a:r>
                      <a:endParaRPr lang="en-US" sz="24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722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seq[]</a:t>
                      </a:r>
                      <a:endParaRPr lang="en-US" sz="24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3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14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5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12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15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7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8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9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11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10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722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len[]</a:t>
                      </a:r>
                      <a:endParaRPr lang="en-US" sz="24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1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2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2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3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4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3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4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5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6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6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1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697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LIS</a:t>
                      </a:r>
                      <a:endParaRPr lang="en-US" sz="24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</a:t>
                      </a:r>
                      <a:r>
                        <a:rPr lang="en-US" sz="1800" b="1" noProof="1" smtClean="0">
                          <a:effectLst/>
                        </a:rPr>
                        <a:t>3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</a:t>
                      </a:r>
                      <a:r>
                        <a:rPr lang="en-US" sz="1800" b="1" noProof="1" smtClean="0">
                          <a:effectLst/>
                        </a:rPr>
                        <a:t>14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</a:t>
                      </a:r>
                      <a:r>
                        <a:rPr lang="en-US" sz="1800" b="1" noProof="1" smtClean="0">
                          <a:effectLst/>
                        </a:rPr>
                        <a:t>5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</a:t>
                      </a:r>
                      <a:r>
                        <a:rPr lang="en-US" sz="1800" b="1" noProof="1" smtClean="0">
                          <a:effectLst/>
                        </a:rPr>
                        <a:t>12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{3,5,12,</a:t>
                      </a:r>
                      <a:r>
                        <a:rPr lang="en-US" sz="1800" b="1" noProof="1" smtClean="0">
                          <a:effectLst/>
                        </a:rPr>
                        <a:t>15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</a:t>
                      </a:r>
                      <a:r>
                        <a:rPr lang="en-US" sz="1800" b="1" noProof="1" smtClean="0">
                          <a:effectLst/>
                        </a:rPr>
                        <a:t>7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{3,5,7,</a:t>
                      </a:r>
                      <a:r>
                        <a:rPr lang="en-US" sz="1800" b="1" noProof="1" smtClean="0">
                          <a:effectLst/>
                        </a:rPr>
                        <a:t>8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{3,5,7,8,</a:t>
                      </a:r>
                      <a:r>
                        <a:rPr lang="en-US" sz="1800" b="1" noProof="1" smtClean="0">
                          <a:effectLst/>
                        </a:rPr>
                        <a:t>9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{3,5,7,8,9,</a:t>
                      </a:r>
                      <a:r>
                        <a:rPr lang="en-US" sz="1800" b="1" noProof="1" smtClean="0">
                          <a:effectLst/>
                        </a:rPr>
                        <a:t>11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{3,5,7,8,9,</a:t>
                      </a:r>
                      <a:r>
                        <a:rPr lang="en-US" sz="1800" b="1" noProof="1" smtClean="0">
                          <a:effectLst/>
                        </a:rPr>
                        <a:t>10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</a:t>
                      </a:r>
                      <a:r>
                        <a:rPr lang="en-US" sz="1800" b="1" noProof="1" smtClean="0">
                          <a:effectLst/>
                        </a:rPr>
                        <a:t>1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560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Bottom-up calculation the LIS length: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len[0]</a:t>
            </a:r>
            <a:r>
              <a:rPr lang="en-US" dirty="0"/>
              <a:t> 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len[0]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len[1]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len[0</a:t>
            </a:r>
            <a:r>
              <a:rPr lang="en-US" dirty="0"/>
              <a:t>…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len[2]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len[0</a:t>
            </a:r>
            <a:r>
              <a:rPr lang="en-US" dirty="0"/>
              <a:t>…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len[3]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…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len[0</a:t>
            </a:r>
            <a:r>
              <a:rPr lang="en-US" dirty="0"/>
              <a:t>…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n-1]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len[n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LIS: Bottom-Up Calculation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197870"/>
              </p:ext>
            </p:extLst>
          </p:nvPr>
        </p:nvGraphicFramePr>
        <p:xfrm>
          <a:off x="6347133" y="1945944"/>
          <a:ext cx="419432" cy="438912"/>
        </p:xfrm>
        <a:graphic>
          <a:graphicData uri="http://schemas.openxmlformats.org/drawingml/2006/table">
            <a:tbl>
              <a:tblPr/>
              <a:tblGrid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133663"/>
              </p:ext>
            </p:extLst>
          </p:nvPr>
        </p:nvGraphicFramePr>
        <p:xfrm>
          <a:off x="6345415" y="2590800"/>
          <a:ext cx="837406" cy="438912"/>
        </p:xfrm>
        <a:graphic>
          <a:graphicData uri="http://schemas.openxmlformats.org/drawingml/2006/table">
            <a:tbl>
              <a:tblPr/>
              <a:tblGrid>
                <a:gridCol w="417974"/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310389"/>
              </p:ext>
            </p:extLst>
          </p:nvPr>
        </p:nvGraphicFramePr>
        <p:xfrm>
          <a:off x="6351103" y="3277930"/>
          <a:ext cx="1343509" cy="438912"/>
        </p:xfrm>
        <a:graphic>
          <a:graphicData uri="http://schemas.openxmlformats.org/drawingml/2006/table">
            <a:tbl>
              <a:tblPr/>
              <a:tblGrid>
                <a:gridCol w="447316"/>
                <a:gridCol w="447316"/>
                <a:gridCol w="448877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149001"/>
              </p:ext>
            </p:extLst>
          </p:nvPr>
        </p:nvGraphicFramePr>
        <p:xfrm>
          <a:off x="6351102" y="3936298"/>
          <a:ext cx="1800710" cy="438912"/>
        </p:xfrm>
        <a:graphic>
          <a:graphicData uri="http://schemas.openxmlformats.org/drawingml/2006/table">
            <a:tbl>
              <a:tblPr/>
              <a:tblGrid>
                <a:gridCol w="449785"/>
                <a:gridCol w="449785"/>
                <a:gridCol w="449785"/>
                <a:gridCol w="451355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806201"/>
              </p:ext>
            </p:extLst>
          </p:nvPr>
        </p:nvGraphicFramePr>
        <p:xfrm>
          <a:off x="6351101" y="5266534"/>
          <a:ext cx="3629511" cy="438912"/>
        </p:xfrm>
        <a:graphic>
          <a:graphicData uri="http://schemas.openxmlformats.org/drawingml/2006/table">
            <a:tbl>
              <a:tblPr/>
              <a:tblGrid>
                <a:gridCol w="453491"/>
                <a:gridCol w="453491"/>
                <a:gridCol w="453491"/>
                <a:gridCol w="453491"/>
                <a:gridCol w="453491"/>
                <a:gridCol w="453491"/>
                <a:gridCol w="453491"/>
                <a:gridCol w="455074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AutoShape 25"/>
          <p:cNvSpPr>
            <a:spLocks/>
          </p:cNvSpPr>
          <p:nvPr/>
        </p:nvSpPr>
        <p:spPr bwMode="auto">
          <a:xfrm rot="16200000">
            <a:off x="7786705" y="4348242"/>
            <a:ext cx="284162" cy="3151152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92589" y="6080772"/>
            <a:ext cx="4060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len[x] = 1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max(len[i])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02563" y="4748417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1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x-1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20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14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Calculating LIS </a:t>
            </a:r>
            <a:r>
              <a:rPr lang="en-US" dirty="0">
                <a:sym typeface="Wingdings" panose="05000000000000000000" pitchFamily="2" charset="2"/>
              </a:rPr>
              <a:t>– Source </a:t>
            </a:r>
            <a:r>
              <a:rPr lang="en-US" dirty="0" smtClean="0">
                <a:sym typeface="Wingdings" panose="05000000000000000000" pitchFamily="2" charset="2"/>
              </a:rPr>
              <a:t>Code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60412" y="1219200"/>
            <a:ext cx="10668000" cy="339669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int</a:t>
            </a:r>
            <a:r>
              <a:rPr lang="en-US" sz="2400" noProof="1"/>
              <a:t>[] seq = { 3, 4, 8, 1, 2, 4, 32, 6, 2, 5, 33, 4, 38, 22 };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int</a:t>
            </a:r>
            <a:r>
              <a:rPr lang="en-US" sz="2400" noProof="1"/>
              <a:t>[] len = new int[seq.Length];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for </a:t>
            </a:r>
            <a:r>
              <a:rPr lang="en-US" sz="2400" noProof="1"/>
              <a:t>(int x = 0; x &lt; seq.Length; x++)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{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  len[x] = 1;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  for (int i = 0; i &lt;= x - 1; i++)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    if (seq[i] &lt; seq[x] &amp;&amp; len[i] + 1 &gt; len[x])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      len[x] = 1 + len[i];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}</a:t>
            </a:r>
            <a:endParaRPr lang="en-US" sz="2400" noProof="1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072197"/>
              </p:ext>
            </p:extLst>
          </p:nvPr>
        </p:nvGraphicFramePr>
        <p:xfrm>
          <a:off x="760411" y="4984137"/>
          <a:ext cx="10668002" cy="14166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06580"/>
                <a:gridCol w="791360"/>
                <a:gridCol w="857659"/>
                <a:gridCol w="743624"/>
                <a:gridCol w="857659"/>
                <a:gridCol w="857659"/>
                <a:gridCol w="743624"/>
                <a:gridCol w="743624"/>
                <a:gridCol w="743624"/>
                <a:gridCol w="857659"/>
                <a:gridCol w="857659"/>
                <a:gridCol w="807271"/>
              </a:tblGrid>
              <a:tr h="4722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index</a:t>
                      </a:r>
                      <a:endParaRPr lang="en-US" sz="24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722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seq[]</a:t>
                      </a:r>
                      <a:endParaRPr lang="en-US" sz="24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3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14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5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12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15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7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8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9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11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10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722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len[]</a:t>
                      </a:r>
                      <a:endParaRPr lang="en-US" sz="24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1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2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2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3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4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3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4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5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6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6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1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992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restore the LIS from the calculated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len[]</a:t>
            </a:r>
            <a:r>
              <a:rPr lang="en-US" dirty="0" smtClean="0"/>
              <a:t> values?</a:t>
            </a:r>
          </a:p>
          <a:p>
            <a:pPr lvl="1"/>
            <a:r>
              <a:rPr lang="en-US" dirty="0" smtClean="0"/>
              <a:t>We can keep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prev[x]</a:t>
            </a:r>
            <a:r>
              <a:rPr lang="en-US" dirty="0" smtClean="0"/>
              <a:t> to hold the predecessor of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seq[x]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LIS – Restoring the Sequence</a:t>
            </a:r>
            <a:endParaRPr lang="bg-BG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795039"/>
              </p:ext>
            </p:extLst>
          </p:nvPr>
        </p:nvGraphicFramePr>
        <p:xfrm>
          <a:off x="401020" y="3432519"/>
          <a:ext cx="11401944" cy="23586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9200"/>
                <a:gridCol w="453073"/>
                <a:gridCol w="737235"/>
                <a:gridCol w="621348"/>
                <a:gridCol w="910272"/>
                <a:gridCol w="1199198"/>
                <a:gridCol w="794385"/>
                <a:gridCol w="967422"/>
                <a:gridCol w="1140460"/>
                <a:gridCol w="1429385"/>
                <a:gridCol w="1429385"/>
                <a:gridCol w="500581"/>
              </a:tblGrid>
              <a:tr h="4722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index</a:t>
                      </a:r>
                      <a:endParaRPr lang="en-US" sz="24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72221">
                <a:tc>
                  <a:txBody>
                    <a:bodyPr/>
                    <a:lstStyle/>
                    <a:p>
                      <a:pPr marL="0" algn="l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kern="1200" noProof="1" smtClean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seq[]</a:t>
                      </a:r>
                      <a:endParaRPr lang="en-US" sz="2400" b="1" kern="1200" noProof="1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3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14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5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12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15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7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8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9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11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10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72221">
                <a:tc>
                  <a:txBody>
                    <a:bodyPr/>
                    <a:lstStyle/>
                    <a:p>
                      <a:pPr marL="0" algn="l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kern="1200" noProof="1" smtClean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len[]</a:t>
                      </a:r>
                      <a:endParaRPr lang="en-US" sz="2400" b="1" kern="1200" noProof="1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1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2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2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3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4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3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4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5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6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6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1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72221">
                <a:tc>
                  <a:txBody>
                    <a:bodyPr/>
                    <a:lstStyle/>
                    <a:p>
                      <a:pPr marL="0" algn="l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kern="1200" noProof="1" smtClean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prev[]</a:t>
                      </a:r>
                      <a:endParaRPr lang="en-US" sz="2400" b="1" kern="1200" noProof="1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469797">
                <a:tc>
                  <a:txBody>
                    <a:bodyPr/>
                    <a:lstStyle/>
                    <a:p>
                      <a:pPr marL="0" algn="l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kern="1200" noProof="1" smtClean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LIS</a:t>
                      </a:r>
                      <a:endParaRPr lang="en-US" sz="2400" b="1" kern="1200" noProof="1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</a:t>
                      </a:r>
                      <a:r>
                        <a:rPr lang="en-US" sz="1800" b="1" noProof="1" smtClean="0">
                          <a:effectLst/>
                        </a:rPr>
                        <a:t>3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</a:t>
                      </a:r>
                      <a:r>
                        <a:rPr lang="en-US" sz="1800" b="1" noProof="1" smtClean="0">
                          <a:effectLst/>
                        </a:rPr>
                        <a:t>14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</a:t>
                      </a:r>
                      <a:r>
                        <a:rPr lang="en-US" sz="1800" b="1" noProof="1" smtClean="0">
                          <a:effectLst/>
                        </a:rPr>
                        <a:t>5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</a:t>
                      </a:r>
                      <a:r>
                        <a:rPr lang="en-US" sz="1800" b="1" noProof="1" smtClean="0">
                          <a:effectLst/>
                        </a:rPr>
                        <a:t>12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{3,5,12,</a:t>
                      </a:r>
                      <a:r>
                        <a:rPr lang="en-US" sz="1800" b="1" noProof="1" smtClean="0">
                          <a:effectLst/>
                        </a:rPr>
                        <a:t>15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</a:t>
                      </a:r>
                      <a:r>
                        <a:rPr lang="en-US" sz="1800" b="1" noProof="1" smtClean="0">
                          <a:effectLst/>
                        </a:rPr>
                        <a:t>7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{3,5,7,</a:t>
                      </a:r>
                      <a:r>
                        <a:rPr lang="en-US" sz="1800" b="1" noProof="1" smtClean="0">
                          <a:effectLst/>
                        </a:rPr>
                        <a:t>8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{3,5,7,8,</a:t>
                      </a:r>
                      <a:r>
                        <a:rPr lang="en-US" sz="1800" b="1" noProof="1" smtClean="0">
                          <a:effectLst/>
                        </a:rPr>
                        <a:t>9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{3,5,7,8,9,</a:t>
                      </a:r>
                      <a:r>
                        <a:rPr lang="en-US" sz="1800" b="1" noProof="1" smtClean="0">
                          <a:effectLst/>
                        </a:rPr>
                        <a:t>11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{3,5,7,8,9,</a:t>
                      </a:r>
                      <a:r>
                        <a:rPr lang="en-US" sz="1800" b="1" noProof="1" smtClean="0">
                          <a:effectLst/>
                        </a:rPr>
                        <a:t>10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</a:t>
                      </a:r>
                      <a:r>
                        <a:rPr lang="en-US" sz="1800" b="1" noProof="1" smtClean="0">
                          <a:effectLst/>
                        </a:rPr>
                        <a:t>1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12" name="Freeform 9"/>
          <p:cNvSpPr>
            <a:spLocks/>
          </p:cNvSpPr>
          <p:nvPr/>
        </p:nvSpPr>
        <p:spPr bwMode="auto">
          <a:xfrm>
            <a:off x="1813564" y="3048000"/>
            <a:ext cx="623248" cy="329924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arrow" w="med" len="med"/>
            <a:tailEnd type="non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Freeform 9"/>
          <p:cNvSpPr>
            <a:spLocks/>
          </p:cNvSpPr>
          <p:nvPr/>
        </p:nvSpPr>
        <p:spPr bwMode="auto">
          <a:xfrm>
            <a:off x="1799916" y="2895600"/>
            <a:ext cx="1322696" cy="475603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arrow" w="med" len="med"/>
            <a:tailEnd type="non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Freeform 9"/>
          <p:cNvSpPr>
            <a:spLocks/>
          </p:cNvSpPr>
          <p:nvPr/>
        </p:nvSpPr>
        <p:spPr bwMode="auto">
          <a:xfrm>
            <a:off x="3196540" y="3041279"/>
            <a:ext cx="688072" cy="329924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arrow" w="med" len="med"/>
            <a:tailEnd type="non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Freeform 9"/>
          <p:cNvSpPr>
            <a:spLocks/>
          </p:cNvSpPr>
          <p:nvPr/>
        </p:nvSpPr>
        <p:spPr bwMode="auto">
          <a:xfrm>
            <a:off x="3958540" y="3041279"/>
            <a:ext cx="986778" cy="329924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arrow" w="med" len="med"/>
            <a:tailEnd type="non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Freeform 9"/>
          <p:cNvSpPr>
            <a:spLocks/>
          </p:cNvSpPr>
          <p:nvPr/>
        </p:nvSpPr>
        <p:spPr bwMode="auto">
          <a:xfrm>
            <a:off x="3136260" y="2698717"/>
            <a:ext cx="2763541" cy="672487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arrow" w="med" len="med"/>
            <a:tailEnd type="non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Freeform 9"/>
          <p:cNvSpPr>
            <a:spLocks/>
          </p:cNvSpPr>
          <p:nvPr/>
        </p:nvSpPr>
        <p:spPr bwMode="auto">
          <a:xfrm>
            <a:off x="5973729" y="3034960"/>
            <a:ext cx="794423" cy="329924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arrow" w="med" len="med"/>
            <a:tailEnd type="non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reeform 9"/>
          <p:cNvSpPr>
            <a:spLocks/>
          </p:cNvSpPr>
          <p:nvPr/>
        </p:nvSpPr>
        <p:spPr bwMode="auto">
          <a:xfrm>
            <a:off x="6850659" y="3028847"/>
            <a:ext cx="920153" cy="329924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arrow" w="med" len="med"/>
            <a:tailEnd type="non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Freeform 9"/>
          <p:cNvSpPr>
            <a:spLocks/>
          </p:cNvSpPr>
          <p:nvPr/>
        </p:nvSpPr>
        <p:spPr bwMode="auto">
          <a:xfrm>
            <a:off x="7864133" y="3028847"/>
            <a:ext cx="1278279" cy="329924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arrow" w="med" len="med"/>
            <a:tailEnd type="non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 9"/>
          <p:cNvSpPr>
            <a:spLocks/>
          </p:cNvSpPr>
          <p:nvPr/>
        </p:nvSpPr>
        <p:spPr bwMode="auto">
          <a:xfrm>
            <a:off x="7864133" y="2698717"/>
            <a:ext cx="2649879" cy="660051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arrow" w="med" len="med"/>
            <a:tailEnd type="non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5620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14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Calculating LIS </a:t>
            </a:r>
            <a:r>
              <a:rPr lang="en-US" dirty="0" smtClean="0"/>
              <a:t>with Previous </a:t>
            </a:r>
            <a:r>
              <a:rPr lang="en-US" dirty="0" smtClean="0">
                <a:sym typeface="Wingdings" panose="05000000000000000000" pitchFamily="2" charset="2"/>
              </a:rPr>
              <a:t>– </a:t>
            </a:r>
            <a:r>
              <a:rPr lang="en-US" dirty="0">
                <a:sym typeface="Wingdings" panose="05000000000000000000" pitchFamily="2" charset="2"/>
              </a:rPr>
              <a:t>Source </a:t>
            </a:r>
            <a:r>
              <a:rPr lang="en-US" dirty="0" smtClean="0">
                <a:sym typeface="Wingdings" panose="05000000000000000000" pitchFamily="2" charset="2"/>
              </a:rPr>
              <a:t>Code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60412" y="1143000"/>
            <a:ext cx="10668000" cy="533568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int maxLen = 0;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int lastIndex = -1;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for (int x = 0; x &lt; seq.Length; x++)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{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len[x] = 1;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prev[x] =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-1;</a:t>
            </a:r>
            <a:endParaRPr lang="en-US" noProof="1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for (int i = 0; i &lt; x; i++)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  if ((seq[i] &lt; seq[x]) &amp;&amp; (len[i] + 1 &gt; len[x]))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  {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    len[x] = len[i] + 1;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  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prev[x] = i;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  }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if (len[x] &gt; maxLen)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{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  maxLen = len[x];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  lastIndex = x;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}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0400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14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Restoring LIS Elements </a:t>
            </a:r>
            <a:r>
              <a:rPr lang="en-US" dirty="0" smtClean="0">
                <a:sym typeface="Wingdings" panose="05000000000000000000" pitchFamily="2" charset="2"/>
              </a:rPr>
              <a:t>– </a:t>
            </a:r>
            <a:r>
              <a:rPr lang="en-US" dirty="0">
                <a:sym typeface="Wingdings" panose="05000000000000000000" pitchFamily="2" charset="2"/>
              </a:rPr>
              <a:t>Source </a:t>
            </a:r>
            <a:r>
              <a:rPr lang="en-US" dirty="0" smtClean="0">
                <a:sym typeface="Wingdings" panose="05000000000000000000" pitchFamily="2" charset="2"/>
              </a:rPr>
              <a:t>Code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60412" y="1373537"/>
            <a:ext cx="10668000" cy="464626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spcAft>
                <a:spcPts val="0"/>
              </a:spcAft>
            </a:pPr>
            <a:r>
              <a:rPr lang="en-US" sz="2400" noProof="1" smtClean="0"/>
              <a:t>int[] RestoreLIS(int[] seq, int[] prev, int lastIndex)</a:t>
            </a:r>
          </a:p>
          <a:p>
            <a:pPr>
              <a:spcAft>
                <a:spcPts val="0"/>
              </a:spcAft>
            </a:pPr>
            <a:r>
              <a:rPr lang="en-US" sz="2400" noProof="1"/>
              <a:t>{</a:t>
            </a:r>
            <a:endParaRPr lang="en-US" sz="2400" noProof="1" smtClean="0"/>
          </a:p>
          <a:p>
            <a:pPr>
              <a:spcAft>
                <a:spcPts val="0"/>
              </a:spcAft>
            </a:pPr>
            <a:r>
              <a:rPr lang="en-US" sz="2400" noProof="1" smtClean="0"/>
              <a:t>  var </a:t>
            </a:r>
            <a:r>
              <a:rPr lang="en-US" sz="2400" noProof="1"/>
              <a:t>longestSeq = new List&lt;int&gt;();</a:t>
            </a:r>
          </a:p>
          <a:p>
            <a:pPr>
              <a:spcAft>
                <a:spcPts val="0"/>
              </a:spcAft>
            </a:pPr>
            <a:r>
              <a:rPr lang="en-US" sz="2400" noProof="1" smtClean="0"/>
              <a:t>  while </a:t>
            </a:r>
            <a:r>
              <a:rPr lang="en-US" sz="2400" noProof="1"/>
              <a:t>(lastIndex != </a:t>
            </a:r>
            <a:r>
              <a:rPr lang="en-US" sz="2400" noProof="1" smtClean="0"/>
              <a:t>-1)</a:t>
            </a:r>
            <a:endParaRPr lang="en-US" sz="2400" noProof="1"/>
          </a:p>
          <a:p>
            <a:pPr>
              <a:spcAft>
                <a:spcPts val="0"/>
              </a:spcAft>
            </a:pPr>
            <a:r>
              <a:rPr lang="en-US" sz="2400" noProof="1" smtClean="0"/>
              <a:t>  {</a:t>
            </a:r>
            <a:endParaRPr lang="en-US" sz="2400" noProof="1"/>
          </a:p>
          <a:p>
            <a:pPr>
              <a:spcAft>
                <a:spcPts val="0"/>
              </a:spcAft>
            </a:pPr>
            <a:r>
              <a:rPr lang="en-US" sz="2400" noProof="1" smtClean="0"/>
              <a:t>    longestSeq.Add(seq[lastIndex</a:t>
            </a:r>
            <a:r>
              <a:rPr lang="en-US" sz="2400" noProof="1"/>
              <a:t>]);</a:t>
            </a:r>
          </a:p>
          <a:p>
            <a:pPr>
              <a:spcAft>
                <a:spcPts val="0"/>
              </a:spcAft>
            </a:pPr>
            <a:r>
              <a:rPr lang="en-US" sz="2400" noProof="1"/>
              <a:t>  </a:t>
            </a:r>
            <a:r>
              <a:rPr lang="en-US" sz="2400" noProof="1" smtClean="0"/>
              <a:t>  lastIndex </a:t>
            </a:r>
            <a:r>
              <a:rPr lang="en-US" sz="2400" noProof="1"/>
              <a:t>= prev[lastIndex];</a:t>
            </a:r>
          </a:p>
          <a:p>
            <a:pPr>
              <a:spcAft>
                <a:spcPts val="0"/>
              </a:spcAft>
            </a:pPr>
            <a:r>
              <a:rPr lang="en-US" sz="2400" noProof="1" smtClean="0"/>
              <a:t>  }</a:t>
            </a:r>
            <a:endParaRPr lang="en-US" sz="2400" noProof="1"/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400" noProof="1" smtClean="0"/>
              <a:t>  longestSeq.Reverse</a:t>
            </a:r>
            <a:r>
              <a:rPr lang="en-US" sz="2400" noProof="1"/>
              <a:t>();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400" noProof="1" smtClean="0"/>
              <a:t>  return </a:t>
            </a:r>
            <a:r>
              <a:rPr lang="en-US" sz="2400" noProof="1"/>
              <a:t>longestSeq.ToArray</a:t>
            </a:r>
            <a:r>
              <a:rPr lang="en-US" sz="2400" noProof="1" smtClean="0"/>
              <a:t>();</a:t>
            </a:r>
          </a:p>
          <a:p>
            <a:pPr>
              <a:spcAft>
                <a:spcPts val="0"/>
              </a:spcAft>
            </a:pPr>
            <a:r>
              <a:rPr lang="en-US" sz="2400" noProof="1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0842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12813" y="4029343"/>
            <a:ext cx="10363200" cy="1568497"/>
          </a:xfrm>
        </p:spPr>
        <p:txBody>
          <a:bodyPr/>
          <a:lstStyle/>
          <a:p>
            <a:r>
              <a:rPr lang="en-US" dirty="0"/>
              <a:t>Longest </a:t>
            </a:r>
            <a:r>
              <a:rPr lang="en-US" dirty="0" smtClean="0"/>
              <a:t>Increasing</a:t>
            </a:r>
            <a:br>
              <a:rPr lang="en-US" dirty="0" smtClean="0"/>
            </a:br>
            <a:r>
              <a:rPr lang="en-US" dirty="0" smtClean="0"/>
              <a:t>Subsequence </a:t>
            </a:r>
            <a:r>
              <a:rPr lang="en-US" dirty="0"/>
              <a:t>(LIS)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912813" y="5709196"/>
            <a:ext cx="10363200" cy="719034"/>
          </a:xfrm>
        </p:spPr>
        <p:txBody>
          <a:bodyPr/>
          <a:lstStyle/>
          <a:p>
            <a:r>
              <a:rPr lang="en-US" dirty="0" smtClean="0"/>
              <a:t>Live Coding (Lab)</a:t>
            </a:r>
            <a:endParaRPr lang="en-US" dirty="0"/>
          </a:p>
        </p:txBody>
      </p:sp>
      <p:pic>
        <p:nvPicPr>
          <p:cNvPr id="1026" name="Picture 2" descr="https://golammostaeen.files.wordpress.com/2012/10/lisd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4" y="1371600"/>
            <a:ext cx="7010398" cy="231343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77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2" y="5410200"/>
            <a:ext cx="10363200" cy="820600"/>
          </a:xfrm>
        </p:spPr>
        <p:txBody>
          <a:bodyPr/>
          <a:lstStyle/>
          <a:p>
            <a:r>
              <a:rPr lang="en-US" dirty="0" smtClean="0"/>
              <a:t>"Move Down / Right Sum" Problem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037" y="1524000"/>
            <a:ext cx="5238750" cy="3486150"/>
          </a:xfrm>
          <a:prstGeom prst="round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730" y="2064558"/>
            <a:ext cx="2824153" cy="2405034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57" y="2080481"/>
            <a:ext cx="2805455" cy="2389111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99907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You are given a matrix of numbers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Find the largest sum of cells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Starting from the top left corner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Ending at the bottom right corner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Going down or right at each step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Dynamic programming solution:</a:t>
            </a:r>
          </a:p>
          <a:p>
            <a:pPr lvl="1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sum[row,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col]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cell[row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col]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b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max(sum[row-1,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],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sum[row,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col-1])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"Move Down / Right Sum" Problem</a:t>
            </a:r>
            <a:endParaRPr lang="bg-BG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649424"/>
              </p:ext>
            </p:extLst>
          </p:nvPr>
        </p:nvGraphicFramePr>
        <p:xfrm>
          <a:off x="7175497" y="1371600"/>
          <a:ext cx="4329115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8445"/>
                <a:gridCol w="618445"/>
                <a:gridCol w="618445"/>
                <a:gridCol w="618445"/>
                <a:gridCol w="618445"/>
                <a:gridCol w="618445"/>
                <a:gridCol w="61844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019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2" y="5486400"/>
            <a:ext cx="10363200" cy="820600"/>
          </a:xfrm>
        </p:spPr>
        <p:txBody>
          <a:bodyPr/>
          <a:lstStyle/>
          <a:p>
            <a:r>
              <a:rPr lang="en-US" dirty="0" smtClean="0"/>
              <a:t>Divide-and-Conquer</a:t>
            </a:r>
            <a:endParaRPr lang="bg-BG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12" y="1422401"/>
            <a:ext cx="5486400" cy="3657598"/>
          </a:xfrm>
          <a:prstGeom prst="roundRect">
            <a:avLst>
              <a:gd name="adj" fmla="val 241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873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Move </a:t>
            </a:r>
            <a:r>
              <a:rPr lang="en-US" dirty="0"/>
              <a:t>Down / </a:t>
            </a:r>
            <a:r>
              <a:rPr lang="en-US" dirty="0" smtClean="0"/>
              <a:t>Right: Calculation Process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992803"/>
              </p:ext>
            </p:extLst>
          </p:nvPr>
        </p:nvGraphicFramePr>
        <p:xfrm>
          <a:off x="1141412" y="2049279"/>
          <a:ext cx="3710670" cy="3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8445"/>
                <a:gridCol w="618445"/>
                <a:gridCol w="618445"/>
                <a:gridCol w="618445"/>
                <a:gridCol w="618445"/>
                <a:gridCol w="61844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176731"/>
              </p:ext>
            </p:extLst>
          </p:nvPr>
        </p:nvGraphicFramePr>
        <p:xfrm>
          <a:off x="6463288" y="2354079"/>
          <a:ext cx="4279324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1332"/>
                <a:gridCol w="611332"/>
                <a:gridCol w="611332"/>
                <a:gridCol w="611332"/>
                <a:gridCol w="611332"/>
                <a:gridCol w="611332"/>
                <a:gridCol w="611332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5027612" y="3573279"/>
            <a:ext cx="747600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105294"/>
              </p:ext>
            </p:extLst>
          </p:nvPr>
        </p:nvGraphicFramePr>
        <p:xfrm>
          <a:off x="6142864" y="2065201"/>
          <a:ext cx="3710670" cy="3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8445"/>
                <a:gridCol w="618445"/>
                <a:gridCol w="618445"/>
                <a:gridCol w="618445"/>
                <a:gridCol w="618445"/>
                <a:gridCol w="61844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9734836" y="2283645"/>
            <a:ext cx="626776" cy="29903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734836" y="2735688"/>
            <a:ext cx="626776" cy="29903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734836" y="3187731"/>
            <a:ext cx="626776" cy="29903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9734836" y="3638754"/>
            <a:ext cx="626776" cy="29903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9734836" y="4080932"/>
            <a:ext cx="626776" cy="29903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9734836" y="4532975"/>
            <a:ext cx="626776" cy="29903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9734836" y="4985018"/>
            <a:ext cx="626776" cy="29903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463288" y="5134535"/>
            <a:ext cx="316924" cy="64175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066289" y="5134535"/>
            <a:ext cx="316924" cy="64175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7709558" y="5166967"/>
            <a:ext cx="316924" cy="64175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8312559" y="5166967"/>
            <a:ext cx="316924" cy="64175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8902762" y="5134535"/>
            <a:ext cx="316924" cy="64175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9505763" y="5134535"/>
            <a:ext cx="316924" cy="64175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141413" y="1365449"/>
            <a:ext cx="37106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sum[rows,</a:t>
            </a:r>
            <a:r>
              <a:rPr lang="en-US" b="1" dirty="0" smtClean="0">
                <a:cs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cols]</a:t>
            </a:r>
            <a:r>
              <a:rPr lang="en-US" b="1" dirty="0" smtClean="0">
                <a:cs typeface="Consolas" panose="020B0609020204030204" pitchFamily="49" charset="0"/>
              </a:rPr>
              <a:t> 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142864" y="1367135"/>
            <a:ext cx="37106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sum[rows</a:t>
            </a:r>
            <a:r>
              <a:rPr lang="en-US" b="1" dirty="0" smtClean="0">
                <a:cs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b="1" dirty="0" smtClean="0">
                <a:cs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1,</a:t>
            </a:r>
            <a:r>
              <a:rPr lang="en-US" b="1" dirty="0" smtClean="0">
                <a:cs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cols</a:t>
            </a:r>
            <a:r>
              <a:rPr lang="en-US" b="1" dirty="0" smtClean="0">
                <a:cs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b="1" dirty="0" smtClean="0">
                <a:cs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1]</a:t>
            </a:r>
            <a:r>
              <a:rPr lang="en-US" b="1" dirty="0" smtClean="0">
                <a:cs typeface="Consolas" panose="020B0609020204030204" pitchFamily="49" charset="0"/>
              </a:rPr>
              <a:t> </a:t>
            </a:r>
            <a:endParaRPr lang="en-US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6812250" y="5808725"/>
            <a:ext cx="50807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7415134" y="5808725"/>
            <a:ext cx="50807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024734" y="5819426"/>
            <a:ext cx="50807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685212" y="5819426"/>
            <a:ext cx="50807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9304512" y="5819426"/>
            <a:ext cx="50807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9914112" y="5830127"/>
            <a:ext cx="50807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10435838" y="5377164"/>
            <a:ext cx="0" cy="3991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10435838" y="4934871"/>
            <a:ext cx="0" cy="3991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10447062" y="4482281"/>
            <a:ext cx="0" cy="3991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10447062" y="4012692"/>
            <a:ext cx="0" cy="3991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10438262" y="3557772"/>
            <a:ext cx="0" cy="3991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10438262" y="3101831"/>
            <a:ext cx="0" cy="3991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10435838" y="2649241"/>
            <a:ext cx="0" cy="3991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72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"Move Down / </a:t>
            </a:r>
            <a:r>
              <a:rPr lang="en-US" dirty="0" smtClean="0"/>
              <a:t>Right Sum" – Solution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2" y="1371600"/>
            <a:ext cx="10668000" cy="470852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spcAft>
                <a:spcPts val="0"/>
              </a:spcAft>
            </a:pPr>
            <a:r>
              <a:rPr lang="en-US" sz="2400" noProof="1" smtClean="0"/>
              <a:t>for (int row = 0; row &lt; rowsCount; row++)</a:t>
            </a:r>
          </a:p>
          <a:p>
            <a:pPr>
              <a:spcAft>
                <a:spcPts val="0"/>
              </a:spcAft>
            </a:pPr>
            <a:r>
              <a:rPr lang="en-US" sz="2400" noProof="1" smtClean="0"/>
              <a:t>  for (int col = 0; col &lt; colsCount; col++)</a:t>
            </a:r>
          </a:p>
          <a:p>
            <a:pPr>
              <a:spcAft>
                <a:spcPts val="0"/>
              </a:spcAft>
            </a:pPr>
            <a:r>
              <a:rPr lang="en-US" sz="2400" noProof="1" smtClean="0"/>
              <a:t>  {</a:t>
            </a:r>
          </a:p>
          <a:p>
            <a:pPr>
              <a:spcAft>
                <a:spcPts val="0"/>
              </a:spcAft>
            </a:pPr>
            <a:r>
              <a:rPr lang="en-US" sz="2400" noProof="1" smtClean="0"/>
              <a:t>    long maxPrevCell = long.MinValue;</a:t>
            </a:r>
          </a:p>
          <a:p>
            <a:pPr>
              <a:spcAft>
                <a:spcPts val="0"/>
              </a:spcAft>
            </a:pPr>
            <a:r>
              <a:rPr lang="en-US" sz="2400" noProof="1" smtClean="0"/>
              <a:t>    if (col &gt; 0 &amp;&amp; sum[row, col - 1] &gt; maxPrevCell)</a:t>
            </a:r>
          </a:p>
          <a:p>
            <a:pPr>
              <a:spcAft>
                <a:spcPts val="0"/>
              </a:spcAft>
            </a:pPr>
            <a:r>
              <a:rPr lang="en-US" sz="2400" noProof="1" smtClean="0"/>
              <a:t>      maxPrevCell = sum[row, col - 1];</a:t>
            </a:r>
          </a:p>
          <a:p>
            <a:pPr>
              <a:spcAft>
                <a:spcPts val="0"/>
              </a:spcAft>
            </a:pPr>
            <a:r>
              <a:rPr lang="en-US" sz="2400" noProof="1" smtClean="0"/>
              <a:t>    if (row &gt; 0 &amp;&amp; sum[row - 1, col] &gt; maxPrevCell)</a:t>
            </a:r>
          </a:p>
          <a:p>
            <a:pPr>
              <a:spcAft>
                <a:spcPts val="0"/>
              </a:spcAft>
            </a:pPr>
            <a:r>
              <a:rPr lang="en-US" sz="2400" noProof="1" smtClean="0"/>
              <a:t>      maxPrevCell = sum[row - 1, col];</a:t>
            </a:r>
          </a:p>
          <a:p>
            <a:pPr>
              <a:spcAft>
                <a:spcPts val="0"/>
              </a:spcAft>
            </a:pPr>
            <a:r>
              <a:rPr lang="en-US" sz="2400" noProof="1" smtClean="0"/>
              <a:t>    sum[row, col] = cells[row, col];</a:t>
            </a:r>
          </a:p>
          <a:p>
            <a:pPr>
              <a:spcAft>
                <a:spcPts val="0"/>
              </a:spcAft>
            </a:pPr>
            <a:r>
              <a:rPr lang="en-US" sz="2400" noProof="1" smtClean="0"/>
              <a:t>    if (maxPrevCell != long.MinValue)</a:t>
            </a:r>
          </a:p>
          <a:p>
            <a:pPr>
              <a:spcAft>
                <a:spcPts val="0"/>
              </a:spcAft>
            </a:pPr>
            <a:r>
              <a:rPr lang="en-US" sz="2400" noProof="1" smtClean="0"/>
              <a:t>      sum[row, col] += maxPrevCell;</a:t>
            </a:r>
          </a:p>
          <a:p>
            <a:pPr>
              <a:spcAft>
                <a:spcPts val="0"/>
              </a:spcAft>
            </a:pPr>
            <a:r>
              <a:rPr lang="en-US" sz="2400" noProof="1" smtClean="0"/>
              <a:t>  }</a:t>
            </a:r>
            <a:endParaRPr lang="en-US" sz="2400" noProof="1"/>
          </a:p>
        </p:txBody>
      </p:sp>
    </p:spTree>
    <p:extLst>
      <p:ext uri="{BB962C8B-B14F-4D97-AF65-F5344CB8AC3E}">
        <p14:creationId xmlns:p14="http://schemas.microsoft.com/office/powerpoint/2010/main" val="281492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2" y="5495700"/>
            <a:ext cx="10363200" cy="820600"/>
          </a:xfrm>
        </p:spPr>
        <p:txBody>
          <a:bodyPr/>
          <a:lstStyle/>
          <a:p>
            <a:r>
              <a:rPr lang="en-US" dirty="0" smtClean="0"/>
              <a:t>The "Subset Sum" Problem</a:t>
            </a:r>
            <a:endParaRPr lang="bg-BG" dirty="0"/>
          </a:p>
        </p:txBody>
      </p:sp>
      <p:pic>
        <p:nvPicPr>
          <p:cNvPr id="1026" name="Picture 2" descr="C:\Telerik\subsetsum-exampl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07" t="-5922" r="-7407" b="-5922"/>
          <a:stretch/>
        </p:blipFill>
        <p:spPr bwMode="auto">
          <a:xfrm>
            <a:off x="3732212" y="838200"/>
            <a:ext cx="4724400" cy="4317930"/>
          </a:xfrm>
          <a:prstGeom prst="roundRect">
            <a:avLst>
              <a:gd name="adj" fmla="val 127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339920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hlinkClick r:id="rId3"/>
              </a:rPr>
              <a:t>Subset sum problem</a:t>
            </a:r>
            <a:r>
              <a:rPr lang="en-US" dirty="0" smtClean="0"/>
              <a:t> (zero subset sum problem)</a:t>
            </a:r>
          </a:p>
          <a:p>
            <a:pPr lvl="1"/>
            <a:r>
              <a:rPr lang="en-US" dirty="0" smtClean="0"/>
              <a:t>Given a set of integers, find a non-empty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subset whose sum 0</a:t>
            </a:r>
          </a:p>
          <a:p>
            <a:pPr lvl="2"/>
            <a:r>
              <a:rPr lang="en-US" dirty="0" smtClean="0"/>
              <a:t>E.g.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{8</a:t>
            </a:r>
            <a:r>
              <a:rPr lang="en-US" dirty="0" smtClean="0">
                <a:cs typeface="Consolas" panose="020B0609020204030204" pitchFamily="49" charset="0"/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cs typeface="Consolas" panose="020B0609020204030204" pitchFamily="49" charset="0"/>
              </a:rPr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-50</a:t>
            </a:r>
            <a:r>
              <a:rPr lang="en-US" dirty="0" smtClean="0">
                <a:cs typeface="Consolas" panose="020B0609020204030204" pitchFamily="49" charset="0"/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 smtClean="0">
                <a:cs typeface="Consolas" panose="020B0609020204030204" pitchFamily="49" charset="0"/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-2</a:t>
            </a:r>
            <a:r>
              <a:rPr lang="en-US" dirty="0" smtClean="0">
                <a:cs typeface="Consolas" panose="020B0609020204030204" pitchFamily="49" charset="0"/>
              </a:rPr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-1</a:t>
            </a:r>
            <a:r>
              <a:rPr lang="en-US" dirty="0" smtClean="0">
                <a:cs typeface="Consolas" panose="020B0609020204030204" pitchFamily="49" charset="0"/>
              </a:rPr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dirty="0" smtClean="0">
                <a:cs typeface="Consolas" panose="020B0609020204030204" pitchFamily="49" charset="0"/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-2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dirty="0" smtClean="0">
                <a:cs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dirty="0" smtClean="0">
                <a:cs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{3</a:t>
            </a:r>
            <a:r>
              <a:rPr lang="en-US" dirty="0" smtClean="0">
                <a:cs typeface="Consolas" panose="020B0609020204030204" pitchFamily="49" charset="0"/>
              </a:rPr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1</a:t>
            </a:r>
            <a:r>
              <a:rPr lang="en-US" dirty="0" smtClean="0">
                <a:cs typeface="Consolas" panose="020B0609020204030204" pitchFamily="49" charset="0"/>
              </a:rPr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-2</a:t>
            </a:r>
            <a:r>
              <a:rPr lang="en-US" dirty="0" smtClean="0">
                <a:cs typeface="Consolas" panose="020B0609020204030204" pitchFamily="49" charset="0"/>
              </a:rPr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-2}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smtClean="0"/>
              <a:t>Given a set of integers and an integer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find a subset whose sum is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</a:p>
          <a:p>
            <a:pPr lvl="2"/>
            <a:r>
              <a:rPr lang="en-US" dirty="0"/>
              <a:t>E.g.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{8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 smtClean="0">
                <a:cs typeface="Consolas" panose="020B0609020204030204" pitchFamily="49" charset="0"/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1}</a:t>
            </a:r>
            <a:r>
              <a:rPr lang="en-US" dirty="0" smtClean="0">
                <a:cs typeface="Consolas" panose="020B0609020204030204" pitchFamily="49" charset="0"/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en-US" dirty="0" smtClean="0"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{3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1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12}</a:t>
            </a:r>
            <a:endParaRPr lang="en-US" dirty="0" smtClean="0"/>
          </a:p>
          <a:p>
            <a:r>
              <a:rPr lang="en-US" dirty="0" smtClean="0"/>
              <a:t>Given a set of integers, find all possible sums</a:t>
            </a:r>
          </a:p>
          <a:p>
            <a:r>
              <a:rPr lang="en-US" dirty="0" smtClean="0"/>
              <a:t>Can you split given sum into set of coins?</a:t>
            </a:r>
          </a:p>
          <a:p>
            <a:endParaRPr lang="bg-BG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Subset Sum Problem and Its Variations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2" descr="C:\Telerik\subsetsum-example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07" t="-5922" r="-7407" b="-5922"/>
          <a:stretch/>
        </p:blipFill>
        <p:spPr bwMode="auto">
          <a:xfrm>
            <a:off x="8926340" y="3810000"/>
            <a:ext cx="2640072" cy="2412930"/>
          </a:xfrm>
          <a:prstGeom prst="roundRect">
            <a:avLst>
              <a:gd name="adj" fmla="val 127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41605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000" dirty="0" smtClean="0"/>
              <a:t>Solving the subset sum problem:</a:t>
            </a:r>
          </a:p>
          <a:p>
            <a:pPr lvl="1"/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nums</a:t>
            </a:r>
            <a:r>
              <a:rPr lang="en-US" sz="2800" dirty="0" smtClean="0"/>
              <a:t> = { 3, 5, 1, 4, 2 },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targetSum</a:t>
            </a:r>
            <a:r>
              <a:rPr lang="en-US" sz="2800" dirty="0" smtClean="0"/>
              <a:t> = 6</a:t>
            </a:r>
          </a:p>
          <a:p>
            <a:r>
              <a:rPr lang="en-US" sz="3000" dirty="0" smtClean="0"/>
              <a:t>Start with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possibleSums</a:t>
            </a:r>
            <a:r>
              <a:rPr lang="en-US" sz="3000" dirty="0" smtClean="0"/>
              <a:t> = { 0 }</a:t>
            </a:r>
          </a:p>
          <a:p>
            <a:r>
              <a:rPr lang="en-US" sz="3000" dirty="0" smtClean="0"/>
              <a:t>Step 1: obtain all possible sums ending at { 3 }</a:t>
            </a:r>
          </a:p>
          <a:p>
            <a:pPr lvl="1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possibleSums</a:t>
            </a:r>
            <a:r>
              <a:rPr lang="en-US" sz="2800" dirty="0" smtClean="0"/>
              <a:t> = { 0 } </a:t>
            </a:r>
            <a:r>
              <a:rPr lang="bg-BG" sz="2800" dirty="0" smtClean="0"/>
              <a:t>∪</a:t>
            </a:r>
            <a:r>
              <a:rPr lang="en-US" sz="2800" dirty="0" smtClean="0"/>
              <a:t> { 0+3 } = { 0, 3 }</a:t>
            </a:r>
          </a:p>
          <a:p>
            <a:r>
              <a:rPr lang="en-US" sz="3000" dirty="0" smtClean="0"/>
              <a:t>Step 2: obtain all possible sums ending at { 5 }</a:t>
            </a:r>
          </a:p>
          <a:p>
            <a:pPr lvl="1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possibleSums</a:t>
            </a:r>
            <a:r>
              <a:rPr lang="en-US" sz="2800" dirty="0" smtClean="0"/>
              <a:t> = { 0, 3 } </a:t>
            </a:r>
            <a:r>
              <a:rPr lang="bg-BG" sz="2800" dirty="0" smtClean="0"/>
              <a:t>∪</a:t>
            </a:r>
            <a:r>
              <a:rPr lang="en-US" sz="2800" dirty="0" smtClean="0"/>
              <a:t> { 0+5, 3+5 } = { 0, 3, 5, 8 } </a:t>
            </a:r>
          </a:p>
          <a:p>
            <a:r>
              <a:rPr lang="en-US" sz="3000" dirty="0" smtClean="0"/>
              <a:t>Step 3: obtain all possible sums ending at { 1 }</a:t>
            </a:r>
          </a:p>
          <a:p>
            <a:pPr lvl="1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possibleSums</a:t>
            </a:r>
            <a:r>
              <a:rPr lang="en-US" sz="2800" dirty="0" smtClean="0"/>
              <a:t> = { </a:t>
            </a:r>
            <a:r>
              <a:rPr lang="bg-BG" sz="2800" dirty="0" smtClean="0"/>
              <a:t>0, 3, 5, 8</a:t>
            </a:r>
            <a:r>
              <a:rPr lang="en-US" sz="2800" dirty="0" smtClean="0"/>
              <a:t> }</a:t>
            </a:r>
            <a:r>
              <a:rPr lang="bg-BG" sz="2800" dirty="0" smtClean="0"/>
              <a:t> ∪</a:t>
            </a:r>
            <a:r>
              <a:rPr lang="en-US" sz="2800" dirty="0" smtClean="0"/>
              <a:t> { 0+1, 3+1, 5+1, 8+1 } = {0, 1, 3, 4, 5, 6, 8, 9}</a:t>
            </a:r>
            <a:endParaRPr lang="bg-BG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Subset Sum Problem (No Repeats)</a:t>
            </a:r>
            <a:endParaRPr lang="bg-BG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379136"/>
              </p:ext>
            </p:extLst>
          </p:nvPr>
        </p:nvGraphicFramePr>
        <p:xfrm>
          <a:off x="8859219" y="1284523"/>
          <a:ext cx="2765425" cy="438912"/>
        </p:xfrm>
        <a:graphic>
          <a:graphicData uri="http://schemas.openxmlformats.org/drawingml/2006/table">
            <a:tbl>
              <a:tblPr/>
              <a:tblGrid>
                <a:gridCol w="553085"/>
                <a:gridCol w="553085"/>
                <a:gridCol w="553085"/>
                <a:gridCol w="553085"/>
                <a:gridCol w="553085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617536"/>
              </p:ext>
            </p:extLst>
          </p:nvPr>
        </p:nvGraphicFramePr>
        <p:xfrm>
          <a:off x="8859220" y="1725304"/>
          <a:ext cx="2765425" cy="438912"/>
        </p:xfrm>
        <a:graphic>
          <a:graphicData uri="http://schemas.openxmlformats.org/drawingml/2006/table">
            <a:tbl>
              <a:tblPr/>
              <a:tblGrid>
                <a:gridCol w="2765425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0 }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734503"/>
              </p:ext>
            </p:extLst>
          </p:nvPr>
        </p:nvGraphicFramePr>
        <p:xfrm>
          <a:off x="8859220" y="2510796"/>
          <a:ext cx="2765425" cy="438912"/>
        </p:xfrm>
        <a:graphic>
          <a:graphicData uri="http://schemas.openxmlformats.org/drawingml/2006/table">
            <a:tbl>
              <a:tblPr/>
              <a:tblGrid>
                <a:gridCol w="553085"/>
                <a:gridCol w="553085"/>
                <a:gridCol w="553085"/>
                <a:gridCol w="553085"/>
                <a:gridCol w="553085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271742"/>
              </p:ext>
            </p:extLst>
          </p:nvPr>
        </p:nvGraphicFramePr>
        <p:xfrm>
          <a:off x="8859220" y="2950192"/>
          <a:ext cx="2765425" cy="438912"/>
        </p:xfrm>
        <a:graphic>
          <a:graphicData uri="http://schemas.openxmlformats.org/drawingml/2006/table">
            <a:tbl>
              <a:tblPr/>
              <a:tblGrid>
                <a:gridCol w="2765425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0, 3 }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422922"/>
              </p:ext>
            </p:extLst>
          </p:nvPr>
        </p:nvGraphicFramePr>
        <p:xfrm>
          <a:off x="8859220" y="3730354"/>
          <a:ext cx="2765425" cy="438912"/>
        </p:xfrm>
        <a:graphic>
          <a:graphicData uri="http://schemas.openxmlformats.org/drawingml/2006/table">
            <a:tbl>
              <a:tblPr/>
              <a:tblGrid>
                <a:gridCol w="553085"/>
                <a:gridCol w="553085"/>
                <a:gridCol w="553085"/>
                <a:gridCol w="553085"/>
                <a:gridCol w="553085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901439"/>
              </p:ext>
            </p:extLst>
          </p:nvPr>
        </p:nvGraphicFramePr>
        <p:xfrm>
          <a:off x="8859220" y="4163704"/>
          <a:ext cx="2765425" cy="438912"/>
        </p:xfrm>
        <a:graphic>
          <a:graphicData uri="http://schemas.openxmlformats.org/drawingml/2006/table">
            <a:tbl>
              <a:tblPr/>
              <a:tblGrid>
                <a:gridCol w="2765425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0, 3, 5, 8 }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890326"/>
              </p:ext>
            </p:extLst>
          </p:nvPr>
        </p:nvGraphicFramePr>
        <p:xfrm>
          <a:off x="8859220" y="4979682"/>
          <a:ext cx="2765425" cy="438912"/>
        </p:xfrm>
        <a:graphic>
          <a:graphicData uri="http://schemas.openxmlformats.org/drawingml/2006/table">
            <a:tbl>
              <a:tblPr/>
              <a:tblGrid>
                <a:gridCol w="553085"/>
                <a:gridCol w="553085"/>
                <a:gridCol w="553085"/>
                <a:gridCol w="553085"/>
                <a:gridCol w="553085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871816"/>
              </p:ext>
            </p:extLst>
          </p:nvPr>
        </p:nvGraphicFramePr>
        <p:xfrm>
          <a:off x="8859220" y="5413032"/>
          <a:ext cx="2765425" cy="438912"/>
        </p:xfrm>
        <a:graphic>
          <a:graphicData uri="http://schemas.openxmlformats.org/drawingml/2006/table">
            <a:tbl>
              <a:tblPr/>
              <a:tblGrid>
                <a:gridCol w="2765425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{0, 1, 3, 4, 5, 6, 8, 9}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>
            <a:off x="10241932" y="2164216"/>
            <a:ext cx="0" cy="34658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2"/>
            <a:endCxn id="9" idx="0"/>
          </p:cNvCxnSpPr>
          <p:nvPr/>
        </p:nvCxnSpPr>
        <p:spPr>
          <a:xfrm>
            <a:off x="10241932" y="3389104"/>
            <a:ext cx="0" cy="34125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2"/>
            <a:endCxn id="11" idx="0"/>
          </p:cNvCxnSpPr>
          <p:nvPr/>
        </p:nvCxnSpPr>
        <p:spPr>
          <a:xfrm>
            <a:off x="10241932" y="4602616"/>
            <a:ext cx="0" cy="37706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79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Subset Sum Problem (No </a:t>
            </a:r>
            <a:r>
              <a:rPr lang="en-US" dirty="0" smtClean="0"/>
              <a:t>Repeats)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22412" y="1231317"/>
            <a:ext cx="10944000" cy="516948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400" noProof="1" smtClean="0"/>
              <a:t>static ISet&lt;int&gt; CalcPossibleSumsSet(int[] nums, int targetSum)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400" noProof="1" smtClean="0"/>
              <a:t>{</a:t>
            </a:r>
          </a:p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bg-BG" sz="2400" noProof="1" smtClean="0"/>
              <a:t>  var possibleSums = new HashSet&lt;int&gt;() { 0 };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400" noProof="1" smtClean="0"/>
              <a:t>  for (int i = 0; i &lt; nums.Length; i++)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400" noProof="1" smtClean="0"/>
              <a:t>  {</a:t>
            </a:r>
          </a:p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bg-BG" sz="2400" noProof="1" smtClean="0"/>
              <a:t>    var newSums = new HashSet&lt;int&gt;();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400" noProof="1" smtClean="0"/>
              <a:t>    foreach (var sum in possibleSums)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400" noProof="1" smtClean="0"/>
              <a:t>    {</a:t>
            </a:r>
          </a:p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bg-BG" sz="2400" noProof="1" smtClean="0"/>
              <a:t>      int newSum = sum + nums[i];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400" noProof="1" smtClean="0"/>
              <a:t>      newSums.Add(newSum);</a:t>
            </a:r>
          </a:p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bg-BG" sz="2400" noProof="1" smtClean="0"/>
              <a:t>    }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400" noProof="1" smtClean="0"/>
              <a:t>    possibleSums.UnionWith(newSums);</a:t>
            </a:r>
          </a:p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bg-BG" sz="2400" noProof="1" smtClean="0"/>
              <a:t>  }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400" noProof="1" smtClean="0"/>
              <a:t>  return possibleSums;</a:t>
            </a:r>
          </a:p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bg-BG" sz="2400" noProof="1" smtClean="0"/>
              <a:t>}</a:t>
            </a:r>
            <a:endParaRPr lang="bg-BG" sz="2400" noProof="1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7612" y="2104021"/>
            <a:ext cx="2495942" cy="416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9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1151121"/>
            <a:ext cx="6056399" cy="5570355"/>
          </a:xfrm>
        </p:spPr>
        <p:txBody>
          <a:bodyPr/>
          <a:lstStyle/>
          <a:p>
            <a:r>
              <a:rPr lang="en-US" dirty="0" smtClean="0"/>
              <a:t>Keep for each obtained sum in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possibleSums</a:t>
            </a:r>
            <a:r>
              <a:rPr lang="en-US" dirty="0" smtClean="0"/>
              <a:t>, how it is obtained</a:t>
            </a:r>
          </a:p>
          <a:p>
            <a:r>
              <a:rPr lang="en-US" dirty="0" smtClean="0"/>
              <a:t>Use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dictionary</a:t>
            </a:r>
            <a:r>
              <a:rPr lang="en-US" dirty="0"/>
              <a:t> </a:t>
            </a:r>
            <a:r>
              <a:rPr lang="en-US" dirty="0" smtClean="0"/>
              <a:t>instead of set: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possibleSums[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num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The sum </a:t>
            </a:r>
            <a:r>
              <a:rPr lang="en-US" b="1" i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</a:t>
            </a:r>
            <a:r>
              <a:rPr lang="en-US" dirty="0" smtClean="0">
                <a:sym typeface="Wingdings" panose="05000000000000000000" pitchFamily="2" charset="2"/>
              </a:rPr>
              <a:t> is obtained by adding 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num</a:t>
            </a:r>
            <a:r>
              <a:rPr lang="en-US" dirty="0" smtClean="0">
                <a:sym typeface="Wingdings" panose="05000000000000000000" pitchFamily="2" charset="2"/>
              </a:rPr>
              <a:t> to some previously obtained subset sum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Subset Sum: How to Recover the Subset?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577147"/>
              </p:ext>
            </p:extLst>
          </p:nvPr>
        </p:nvGraphicFramePr>
        <p:xfrm>
          <a:off x="6461764" y="1382411"/>
          <a:ext cx="5181600" cy="438912"/>
        </p:xfrm>
        <a:graphic>
          <a:graphicData uri="http://schemas.openxmlformats.org/drawingml/2006/table">
            <a:tbl>
              <a:tblPr/>
              <a:tblGrid>
                <a:gridCol w="1036320"/>
                <a:gridCol w="1036320"/>
                <a:gridCol w="1036320"/>
                <a:gridCol w="1036320"/>
                <a:gridCol w="1036320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34104"/>
              </p:ext>
            </p:extLst>
          </p:nvPr>
        </p:nvGraphicFramePr>
        <p:xfrm>
          <a:off x="6461765" y="1823192"/>
          <a:ext cx="5181600" cy="438912"/>
        </p:xfrm>
        <a:graphic>
          <a:graphicData uri="http://schemas.openxmlformats.org/drawingml/2006/table">
            <a:tbl>
              <a:tblPr/>
              <a:tblGrid>
                <a:gridCol w="5181600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0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0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}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447748"/>
              </p:ext>
            </p:extLst>
          </p:nvPr>
        </p:nvGraphicFramePr>
        <p:xfrm>
          <a:off x="6461765" y="2608684"/>
          <a:ext cx="5181600" cy="438912"/>
        </p:xfrm>
        <a:graphic>
          <a:graphicData uri="http://schemas.openxmlformats.org/drawingml/2006/table">
            <a:tbl>
              <a:tblPr/>
              <a:tblGrid>
                <a:gridCol w="1036320"/>
                <a:gridCol w="1036320"/>
                <a:gridCol w="1036320"/>
                <a:gridCol w="1036320"/>
                <a:gridCol w="1036320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059259"/>
              </p:ext>
            </p:extLst>
          </p:nvPr>
        </p:nvGraphicFramePr>
        <p:xfrm>
          <a:off x="6461765" y="3048080"/>
          <a:ext cx="5181600" cy="438912"/>
        </p:xfrm>
        <a:graphic>
          <a:graphicData uri="http://schemas.openxmlformats.org/drawingml/2006/table">
            <a:tbl>
              <a:tblPr/>
              <a:tblGrid>
                <a:gridCol w="5181600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0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0 }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3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3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}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298693"/>
              </p:ext>
            </p:extLst>
          </p:nvPr>
        </p:nvGraphicFramePr>
        <p:xfrm>
          <a:off x="6461765" y="3828242"/>
          <a:ext cx="5181600" cy="438912"/>
        </p:xfrm>
        <a:graphic>
          <a:graphicData uri="http://schemas.openxmlformats.org/drawingml/2006/table">
            <a:tbl>
              <a:tblPr/>
              <a:tblGrid>
                <a:gridCol w="1036320"/>
                <a:gridCol w="1036320"/>
                <a:gridCol w="1036320"/>
                <a:gridCol w="1036320"/>
                <a:gridCol w="1036320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595226"/>
              </p:ext>
            </p:extLst>
          </p:nvPr>
        </p:nvGraphicFramePr>
        <p:xfrm>
          <a:off x="6461765" y="4261592"/>
          <a:ext cx="5181600" cy="438912"/>
        </p:xfrm>
        <a:graphic>
          <a:graphicData uri="http://schemas.openxmlformats.org/drawingml/2006/table">
            <a:tbl>
              <a:tblPr/>
              <a:tblGrid>
                <a:gridCol w="5181600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0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0 }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3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3 }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5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5 }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8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5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}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292713"/>
              </p:ext>
            </p:extLst>
          </p:nvPr>
        </p:nvGraphicFramePr>
        <p:xfrm>
          <a:off x="6461765" y="5077570"/>
          <a:ext cx="5181600" cy="438912"/>
        </p:xfrm>
        <a:graphic>
          <a:graphicData uri="http://schemas.openxmlformats.org/drawingml/2006/table">
            <a:tbl>
              <a:tblPr/>
              <a:tblGrid>
                <a:gridCol w="1036320"/>
                <a:gridCol w="1036320"/>
                <a:gridCol w="1036320"/>
                <a:gridCol w="1036320"/>
                <a:gridCol w="1036320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687886"/>
              </p:ext>
            </p:extLst>
          </p:nvPr>
        </p:nvGraphicFramePr>
        <p:xfrm>
          <a:off x="6461765" y="5510920"/>
          <a:ext cx="5181600" cy="786384"/>
        </p:xfrm>
        <a:graphic>
          <a:graphicData uri="http://schemas.openxmlformats.org/drawingml/2006/table">
            <a:tbl>
              <a:tblPr/>
              <a:tblGrid>
                <a:gridCol w="5181600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0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0 }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1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1 }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3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3 }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4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1 }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</a:t>
                      </a:r>
                      <a:b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</a:b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5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5 }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6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1 }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8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5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}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9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1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}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6" name="Straight Arrow Connector 15"/>
          <p:cNvCxnSpPr>
            <a:stCxn id="9" idx="2"/>
            <a:endCxn id="10" idx="0"/>
          </p:cNvCxnSpPr>
          <p:nvPr/>
        </p:nvCxnSpPr>
        <p:spPr>
          <a:xfrm>
            <a:off x="9052565" y="2262104"/>
            <a:ext cx="0" cy="34658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1" idx="2"/>
            <a:endCxn id="12" idx="0"/>
          </p:cNvCxnSpPr>
          <p:nvPr/>
        </p:nvCxnSpPr>
        <p:spPr>
          <a:xfrm>
            <a:off x="9052565" y="3486992"/>
            <a:ext cx="0" cy="34125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2"/>
            <a:endCxn id="14" idx="0"/>
          </p:cNvCxnSpPr>
          <p:nvPr/>
        </p:nvCxnSpPr>
        <p:spPr>
          <a:xfrm>
            <a:off x="9052565" y="4700504"/>
            <a:ext cx="0" cy="37706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93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Subset Sum </a:t>
            </a:r>
            <a:r>
              <a:rPr lang="en-US" dirty="0" smtClean="0"/>
              <a:t>(</a:t>
            </a:r>
            <a:r>
              <a:rPr lang="en-US" dirty="0"/>
              <a:t>No </a:t>
            </a:r>
            <a:r>
              <a:rPr lang="en-US" dirty="0" smtClean="0"/>
              <a:t>Repeats + Subset Recovery)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1812" y="1066800"/>
            <a:ext cx="11125200" cy="548957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static IDictionary&lt;int, int&gt; CalcPossibleSums(</a:t>
            </a:r>
            <a:endParaRPr lang="en-US" sz="2200" noProof="1" smtClean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 smtClean="0"/>
              <a:t>    </a:t>
            </a:r>
            <a:r>
              <a:rPr lang="bg-BG" sz="2200" noProof="1" smtClean="0"/>
              <a:t>int[] nums, int targetSum)</a:t>
            </a:r>
            <a:r>
              <a:rPr lang="en-US" sz="2200" noProof="1" smtClean="0"/>
              <a:t> </a:t>
            </a:r>
            <a:r>
              <a:rPr lang="bg-BG" sz="2200" noProof="1" smtClean="0"/>
              <a:t>{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  var possibleSums = new Dictionary&lt;int, int&gt;();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  possibleSums.Add(0, 0);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  for (int i = 0; i &lt; nums.Length; i++)</a:t>
            </a:r>
            <a:r>
              <a:rPr lang="en-US" sz="2200" noProof="1" smtClean="0"/>
              <a:t> </a:t>
            </a:r>
            <a:r>
              <a:rPr lang="bg-BG" sz="2200" noProof="1" smtClean="0"/>
              <a:t>{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    var newSums = new Dictionary&lt;int, int&gt;();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    foreach (var sum in possibleSums.Keys) {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      int newSum = sum + nums[i];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      if (!possibleSums.ContainsKey(newSum))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        newSums.Add(newSum, nums[i]);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    }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    foreach (var sum in newSums)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      possibleSums.Add(sum.Key, sum.Value);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  }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  return possibleSums;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}</a:t>
            </a:r>
            <a:endParaRPr lang="bg-BG" sz="2200" noProof="1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9341" y="2846696"/>
            <a:ext cx="3632719" cy="356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6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Subset </a:t>
            </a:r>
            <a:r>
              <a:rPr lang="en-US" dirty="0" smtClean="0"/>
              <a:t>Sum (No Repeats): Subset Recovery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2" y="1219200"/>
            <a:ext cx="10668000" cy="518179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static List&lt;int&gt; FindSubset(int[] nums, int targetSum,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  IDictionary&lt;int, int&gt; possibleSums)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{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  var subset = new List&lt;int&gt;();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  while (targetSum &gt; 0)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  {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    var lastNum = possibleSums[targetSum];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    subset.Add(lastNum);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    targetSum -= lastNum;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  }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2400" noProof="1" smtClean="0"/>
              <a:t>  subset.Reverse();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2400" noProof="1" smtClean="0"/>
              <a:t>  return subset;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}</a:t>
            </a:r>
            <a:endParaRPr lang="en-US" sz="2200" noProof="1"/>
          </a:p>
        </p:txBody>
      </p:sp>
      <p:sp>
        <p:nvSpPr>
          <p:cNvPr id="3" name="Rectangle 2"/>
          <p:cNvSpPr/>
          <p:nvPr/>
        </p:nvSpPr>
        <p:spPr>
          <a:xfrm>
            <a:off x="5335587" y="5715000"/>
            <a:ext cx="6092825" cy="685800"/>
          </a:xfrm>
          <a:prstGeom prst="rect">
            <a:avLst/>
          </a:prstGeom>
          <a:solidFill>
            <a:srgbClr val="D9D5C7">
              <a:alpha val="10196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 anchor="ctr" anchorCtr="0">
            <a:noAutofit/>
          </a:bodyPr>
          <a:lstStyle/>
          <a:p>
            <a:pPr algn="ctr" defTabSz="914400" eaLnBrk="0" fontAlgn="base" hangingPunct="0">
              <a:lnSpc>
                <a:spcPct val="95000"/>
              </a:lnSpc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</a:pP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{ </a:t>
            </a:r>
            <a:r>
              <a:rPr kumimoji="1"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9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 1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} 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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{ </a:t>
            </a:r>
            <a:r>
              <a:rPr kumimoji="1"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8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 5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}  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{ </a:t>
            </a:r>
            <a:r>
              <a:rPr kumimoji="1"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3</a:t>
            </a:r>
            <a:r>
              <a:rPr kumimoji="1" lang="en-US" sz="2800" b="1" dirty="0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kumimoji="1" lang="en-US" sz="28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 </a:t>
            </a:r>
            <a:r>
              <a:rPr kumimoji="1" lang="en-US" sz="2800" b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3 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}  </a:t>
            </a:r>
            <a:r>
              <a:rPr kumimoji="1"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0</a:t>
            </a:r>
            <a:endParaRPr kumimoji="1"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51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977606"/>
            <a:ext cx="10363200" cy="820600"/>
          </a:xfrm>
        </p:spPr>
        <p:txBody>
          <a:bodyPr/>
          <a:lstStyle/>
          <a:p>
            <a:r>
              <a:rPr lang="en-US" dirty="0" smtClean="0"/>
              <a:t>Subset Sum (with No Repeats)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050" y="982748"/>
            <a:ext cx="5347362" cy="1001450"/>
          </a:xfrm>
          <a:prstGeom prst="roundRect">
            <a:avLst>
              <a:gd name="adj" fmla="val 53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051" y="2280741"/>
            <a:ext cx="5347362" cy="689982"/>
          </a:xfrm>
          <a:prstGeom prst="roundRect">
            <a:avLst>
              <a:gd name="adj" fmla="val 53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050" y="3271968"/>
            <a:ext cx="5347362" cy="145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94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Divide-and-conquer programming technique divides the problem into disjoint sub-problems, solves them and combines the results</a:t>
            </a:r>
          </a:p>
          <a:p>
            <a:pPr lvl="1"/>
            <a:r>
              <a:rPr lang="en-US" sz="3000" dirty="0" smtClean="0"/>
              <a:t>Examples: </a:t>
            </a:r>
            <a:r>
              <a:rPr lang="en-US" sz="3000" noProof="1" smtClean="0"/>
              <a:t>MergeSort</a:t>
            </a:r>
            <a:r>
              <a:rPr lang="en-US" sz="3000" dirty="0" smtClean="0"/>
              <a:t>, </a:t>
            </a:r>
            <a:r>
              <a:rPr lang="en-US" sz="3000" noProof="1" smtClean="0"/>
              <a:t>QuickSort</a:t>
            </a:r>
            <a:r>
              <a:rPr lang="en-US" sz="3000" dirty="0" smtClean="0"/>
              <a:t>, Map-Reduce algorithms</a:t>
            </a:r>
          </a:p>
          <a:p>
            <a:r>
              <a:rPr lang="en-US" sz="3200" dirty="0" smtClean="0"/>
              <a:t>Steps in divide-and-conquer</a:t>
            </a:r>
          </a:p>
          <a:p>
            <a:pPr lvl="1"/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Divide</a:t>
            </a:r>
            <a:r>
              <a:rPr lang="en-US" sz="3000" dirty="0" smtClean="0"/>
              <a:t>: divide the problem into two or more disjoint </a:t>
            </a:r>
            <a:r>
              <a:rPr lang="en-US" sz="3000" noProof="1" smtClean="0"/>
              <a:t>sub-problems</a:t>
            </a:r>
          </a:p>
          <a:p>
            <a:pPr lvl="2"/>
            <a:r>
              <a:rPr lang="en-US" sz="2800" noProof="1" smtClean="0"/>
              <a:t>Sub-problems are 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</a:rPr>
              <a:t>disjoint</a:t>
            </a:r>
            <a:r>
              <a:rPr lang="en-US" sz="2800" noProof="1" smtClean="0"/>
              <a:t> (not intersecting)</a:t>
            </a:r>
          </a:p>
          <a:p>
            <a:pPr lvl="1"/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Conquer</a:t>
            </a:r>
            <a:r>
              <a:rPr lang="en-US" sz="3000" dirty="0" smtClean="0"/>
              <a:t>: conquer recursively to solve the </a:t>
            </a:r>
            <a:r>
              <a:rPr lang="en-US" sz="3000" noProof="1" smtClean="0"/>
              <a:t>subproblems</a:t>
            </a:r>
          </a:p>
          <a:p>
            <a:pPr lvl="1"/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Combine</a:t>
            </a:r>
            <a:r>
              <a:rPr lang="en-US" sz="3000" dirty="0" smtClean="0"/>
              <a:t>: take the solutions to the </a:t>
            </a:r>
            <a:r>
              <a:rPr lang="en-US" sz="3000" noProof="1" smtClean="0"/>
              <a:t>subproblems</a:t>
            </a:r>
            <a:r>
              <a:rPr lang="en-US" sz="3000" dirty="0" smtClean="0"/>
              <a:t> and "merge" these solutions into a solution for the original problem</a:t>
            </a:r>
            <a:endParaRPr lang="bg-BG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Divide-and-Conquer</a:t>
            </a:r>
            <a:endParaRPr lang="bg-B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01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056399" cy="5570355"/>
          </a:xfrm>
        </p:spPr>
        <p:txBody>
          <a:bodyPr>
            <a:noAutofit/>
          </a:bodyPr>
          <a:lstStyle/>
          <a:p>
            <a:r>
              <a:rPr lang="en-US" sz="3200" dirty="0" smtClean="0"/>
              <a:t>Solving the subset sum problem (</a:t>
            </a:r>
            <a:r>
              <a:rPr lang="en-US" sz="3200" dirty="0" smtClean="0">
                <a:hlinkClick r:id="rId2"/>
              </a:rPr>
              <a:t>BFS-based algorithm</a:t>
            </a:r>
            <a:r>
              <a:rPr lang="en-US" sz="3200" dirty="0" smtClean="0"/>
              <a:t>):</a:t>
            </a:r>
          </a:p>
          <a:p>
            <a:pPr lvl="1"/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nums</a:t>
            </a:r>
            <a:r>
              <a:rPr lang="en-US" sz="3000" dirty="0" smtClean="0"/>
              <a:t> = { 3, 5, 2 },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targetSum</a:t>
            </a:r>
            <a:r>
              <a:rPr lang="en-US" sz="3000" dirty="0" smtClean="0"/>
              <a:t> = 6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Subset Sum Problem (With Repeats)</a:t>
            </a:r>
            <a:endParaRPr lang="bg-BG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02608"/>
              </p:ext>
            </p:extLst>
          </p:nvPr>
        </p:nvGraphicFramePr>
        <p:xfrm>
          <a:off x="6707214" y="1219200"/>
          <a:ext cx="4873598" cy="496824"/>
        </p:xfrm>
        <a:graphic>
          <a:graphicData uri="http://schemas.openxmlformats.org/drawingml/2006/table">
            <a:tbl>
              <a:tblPr/>
              <a:tblGrid>
                <a:gridCol w="4873598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0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}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211111"/>
              </p:ext>
            </p:extLst>
          </p:nvPr>
        </p:nvGraphicFramePr>
        <p:xfrm>
          <a:off x="6705624" y="2560345"/>
          <a:ext cx="4873598" cy="496824"/>
        </p:xfrm>
        <a:graphic>
          <a:graphicData uri="http://schemas.openxmlformats.org/drawingml/2006/table">
            <a:tbl>
              <a:tblPr/>
              <a:tblGrid>
                <a:gridCol w="4873598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0, 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2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3, 5 }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3" name="Straight Arrow Connector 12"/>
          <p:cNvCxnSpPr>
            <a:stCxn id="6" idx="2"/>
            <a:endCxn id="20" idx="0"/>
          </p:cNvCxnSpPr>
          <p:nvPr/>
        </p:nvCxnSpPr>
        <p:spPr>
          <a:xfrm flipH="1">
            <a:off x="9144012" y="1716024"/>
            <a:ext cx="1" cy="35022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2"/>
            <a:endCxn id="24" idx="0"/>
          </p:cNvCxnSpPr>
          <p:nvPr/>
        </p:nvCxnSpPr>
        <p:spPr>
          <a:xfrm>
            <a:off x="9142423" y="3057169"/>
            <a:ext cx="0" cy="37625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43239"/>
              </p:ext>
            </p:extLst>
          </p:nvPr>
        </p:nvGraphicFramePr>
        <p:xfrm>
          <a:off x="6707213" y="2066247"/>
          <a:ext cx="4873598" cy="496824"/>
        </p:xfrm>
        <a:graphic>
          <a:graphicData uri="http://schemas.openxmlformats.org/drawingml/2006/table">
            <a:tbl>
              <a:tblPr/>
              <a:tblGrid>
                <a:gridCol w="4873598"/>
              </a:tblGrid>
              <a:tr h="43401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0, 0+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3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0+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5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0+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2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}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436148"/>
              </p:ext>
            </p:extLst>
          </p:nvPr>
        </p:nvGraphicFramePr>
        <p:xfrm>
          <a:off x="6705607" y="3930245"/>
          <a:ext cx="4873618" cy="496824"/>
        </p:xfrm>
        <a:graphic>
          <a:graphicData uri="http://schemas.openxmlformats.org/drawingml/2006/table">
            <a:tbl>
              <a:tblPr/>
              <a:tblGrid>
                <a:gridCol w="4873618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0, 2, 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3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4, 5, 7 }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645351"/>
              </p:ext>
            </p:extLst>
          </p:nvPr>
        </p:nvGraphicFramePr>
        <p:xfrm>
          <a:off x="6705623" y="3433421"/>
          <a:ext cx="4873600" cy="496824"/>
        </p:xfrm>
        <a:graphic>
          <a:graphicData uri="http://schemas.openxmlformats.org/drawingml/2006/table">
            <a:tbl>
              <a:tblPr/>
              <a:tblGrid>
                <a:gridCol w="4873600"/>
              </a:tblGrid>
              <a:tr h="43401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0, 2, 3, 5} </a:t>
                      </a:r>
                      <a:r>
                        <a:rPr lang="bg-BG" sz="2800" dirty="0" smtClean="0"/>
                        <a:t>∪</a:t>
                      </a:r>
                      <a:r>
                        <a:rPr lang="en-US" sz="2800" dirty="0" smtClean="0"/>
                        <a:t> 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2+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3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2+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5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2+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2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}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1" name="Straight Arrow Connector 50"/>
          <p:cNvCxnSpPr>
            <a:stCxn id="22" idx="2"/>
            <a:endCxn id="53" idx="0"/>
          </p:cNvCxnSpPr>
          <p:nvPr/>
        </p:nvCxnSpPr>
        <p:spPr>
          <a:xfrm>
            <a:off x="9142416" y="4427069"/>
            <a:ext cx="14" cy="3890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706427"/>
              </p:ext>
            </p:extLst>
          </p:nvPr>
        </p:nvGraphicFramePr>
        <p:xfrm>
          <a:off x="6705607" y="5753518"/>
          <a:ext cx="4873618" cy="496824"/>
        </p:xfrm>
        <a:graphic>
          <a:graphicData uri="http://schemas.openxmlformats.org/drawingml/2006/table">
            <a:tbl>
              <a:tblPr/>
              <a:tblGrid>
                <a:gridCol w="4873618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0, 2, 3, 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4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5, 6, 7, 8 }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51919"/>
              </p:ext>
            </p:extLst>
          </p:nvPr>
        </p:nvGraphicFramePr>
        <p:xfrm>
          <a:off x="6705630" y="4816137"/>
          <a:ext cx="4873600" cy="944880"/>
        </p:xfrm>
        <a:graphic>
          <a:graphicData uri="http://schemas.openxmlformats.org/drawingml/2006/table">
            <a:tbl>
              <a:tblPr/>
              <a:tblGrid>
                <a:gridCol w="4873600"/>
              </a:tblGrid>
              <a:tr h="43401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0, 2</a:t>
                      </a:r>
                      <a:r>
                        <a:rPr kumimoji="1" lang="bg-BG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3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4, 5, 7 } </a:t>
                      </a:r>
                      <a:r>
                        <a:rPr lang="bg-BG" sz="2800" dirty="0" smtClean="0"/>
                        <a:t>∪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3+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3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3+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5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3+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2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}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8913812" y="6121398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…</a:t>
            </a:r>
            <a:endParaRPr lang="en-US" sz="2800" b="1" dirty="0"/>
          </a:p>
        </p:txBody>
      </p:sp>
      <p:sp>
        <p:nvSpPr>
          <p:cNvPr id="58" name="Text Placeholder 5"/>
          <p:cNvSpPr txBox="1">
            <a:spLocks/>
          </p:cNvSpPr>
          <p:nvPr/>
        </p:nvSpPr>
        <p:spPr>
          <a:xfrm>
            <a:off x="894570" y="3453816"/>
            <a:ext cx="4872631" cy="278113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00000"/>
              </a:lnSpc>
            </a:pP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possibleSums</a:t>
            </a:r>
            <a:r>
              <a:rPr lang="en-US" sz="2600" dirty="0"/>
              <a:t> = { 0 </a:t>
            </a:r>
            <a:r>
              <a:rPr lang="en-US" sz="2600" dirty="0" smtClean="0"/>
              <a:t>};</a:t>
            </a:r>
          </a:p>
          <a:p>
            <a:pPr>
              <a:lnSpc>
                <a:spcPct val="100000"/>
              </a:lnSpc>
            </a:pPr>
            <a:r>
              <a:rPr lang="en-US" sz="2600" dirty="0" smtClean="0"/>
              <a:t>for </a:t>
            </a:r>
            <a:r>
              <a:rPr lang="en-US" sz="2600" i="1" noProof="1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sz="2600" dirty="0"/>
              <a:t> =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sz="2600" dirty="0"/>
              <a:t> … </a:t>
            </a:r>
            <a:r>
              <a:rPr lang="en-US" sz="2600" noProof="1" smtClean="0">
                <a:solidFill>
                  <a:schemeClr val="tx2">
                    <a:lumMod val="75000"/>
                  </a:schemeClr>
                </a:solidFill>
              </a:rPr>
              <a:t>targetSum</a:t>
            </a:r>
          </a:p>
          <a:p>
            <a:pPr>
              <a:lnSpc>
                <a:spcPct val="100000"/>
              </a:lnSpc>
            </a:pPr>
            <a:r>
              <a:rPr lang="en-US" sz="2600" dirty="0" smtClean="0"/>
              <a:t>{</a:t>
            </a:r>
          </a:p>
          <a:p>
            <a:pPr marL="377887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600" dirty="0" smtClean="0"/>
              <a:t>Append </a:t>
            </a:r>
            <a:r>
              <a:rPr lang="en-US" sz="2600" dirty="0"/>
              <a:t>to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possibleSums[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2600" dirty="0"/>
              <a:t> all numbers from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nums[]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600" noProof="1" smtClean="0"/>
              <a:t>}</a:t>
            </a:r>
            <a:endParaRPr lang="en-US" sz="2600" noProof="1"/>
          </a:p>
        </p:txBody>
      </p:sp>
    </p:spTree>
    <p:extLst>
      <p:ext uri="{BB962C8B-B14F-4D97-AF65-F5344CB8AC3E}">
        <p14:creationId xmlns:p14="http://schemas.microsoft.com/office/powerpoint/2010/main" val="427558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Subset Sum </a:t>
            </a:r>
            <a:r>
              <a:rPr lang="en-US" dirty="0" smtClean="0"/>
              <a:t>(</a:t>
            </a:r>
            <a:r>
              <a:rPr lang="en-US" smtClean="0"/>
              <a:t>With Repeats)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22412" y="1157451"/>
            <a:ext cx="10944000" cy="524334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static bool[] CalcPossibleSums(int[] nums, int targetSum)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{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var possible = new bool[targetSum + 1];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possible[0] = true;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for (int sum = 0; sum &lt; possible.Length; sum++)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  if (possible[sum])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    for (int i = 0; i &lt; nums.Length; i++)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    {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      int newSum = sum + nums[i];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      if (newSum &lt;= targetSum)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        possible[newSum] = true;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    }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return possible;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}</a:t>
            </a:r>
            <a:endParaRPr lang="bg-BG" sz="2400" noProof="1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113" y="3227294"/>
            <a:ext cx="2758091" cy="317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7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Subset Sum </a:t>
            </a:r>
            <a:r>
              <a:rPr lang="en-US" dirty="0" smtClean="0"/>
              <a:t>(With Repeats): Recovery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2" y="1157451"/>
            <a:ext cx="10668000" cy="528643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private static IEnumerable&lt;int&gt; FindSubset(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  int[] nums, int targetSum, bool[] possibleSums)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{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200" noProof="1"/>
              <a:t>  var subset = new List&lt;int&gt;();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  while (targetSum &gt; 0)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    for (int i = 0; i &lt; nums.Length; i++)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    {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200" noProof="1"/>
              <a:t>      int newSum = targetSum - nums[i];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      if (newSum &gt;= 0 &amp;&amp; possibleSums[newSum])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      {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200" noProof="1"/>
              <a:t>        targetSum = newSum;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        subset.Add(nums[i]);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200" noProof="1"/>
              <a:t>      }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200" noProof="1"/>
              <a:t>    }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  return subset;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200" noProof="1" smtClean="0"/>
              <a:t>} </a:t>
            </a:r>
            <a:endParaRPr lang="bg-BG" sz="2200" noProof="1"/>
          </a:p>
        </p:txBody>
      </p:sp>
    </p:spTree>
    <p:extLst>
      <p:ext uri="{BB962C8B-B14F-4D97-AF65-F5344CB8AC3E}">
        <p14:creationId xmlns:p14="http://schemas.microsoft.com/office/powerpoint/2010/main" val="197107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977606"/>
            <a:ext cx="10363200" cy="820600"/>
          </a:xfrm>
        </p:spPr>
        <p:txBody>
          <a:bodyPr/>
          <a:lstStyle/>
          <a:p>
            <a:r>
              <a:rPr lang="en-US" dirty="0" smtClean="0"/>
              <a:t>Subset Sum (With Repeats)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050" y="982748"/>
            <a:ext cx="5347362" cy="1001450"/>
          </a:xfrm>
          <a:prstGeom prst="roundRect">
            <a:avLst>
              <a:gd name="adj" fmla="val 53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051" y="2280741"/>
            <a:ext cx="5347362" cy="689982"/>
          </a:xfrm>
          <a:prstGeom prst="roundRect">
            <a:avLst>
              <a:gd name="adj" fmla="val 53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050" y="3271968"/>
            <a:ext cx="5347362" cy="145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44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Another solution to the "subset sums" problem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Let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possibleSum[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noProof="1"/>
              <a:t> is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noProof="1"/>
              <a:t> if the sum 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noProof="1" smtClean="0"/>
              <a:t> can</a:t>
            </a:r>
            <a:br>
              <a:rPr lang="en-US" noProof="1" smtClean="0"/>
            </a:br>
            <a:r>
              <a:rPr lang="en-US" noProof="1" smtClean="0"/>
              <a:t>be </a:t>
            </a:r>
            <a:r>
              <a:rPr lang="en-US" noProof="1"/>
              <a:t>obtained by summing a subset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nums[0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 noProof="1" smtClean="0"/>
          </a:p>
          <a:p>
            <a:pPr lvl="1">
              <a:lnSpc>
                <a:spcPct val="100000"/>
              </a:lnSpc>
            </a:pPr>
            <a:r>
              <a:rPr lang="en-US" noProof="1" smtClean="0"/>
              <a:t>The following formulas are valid:</a:t>
            </a:r>
          </a:p>
          <a:p>
            <a:pPr lvl="2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possibleSum[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noProof="1"/>
              <a:t> </a:t>
            </a:r>
            <a:r>
              <a:rPr lang="en-US" noProof="1" smtClean="0"/>
              <a:t>==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b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noProof="1" smtClean="0"/>
              <a:t>when 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noProof="1"/>
              <a:t> </a:t>
            </a:r>
            <a:r>
              <a:rPr lang="en-US" noProof="1" smtClean="0"/>
              <a:t>&lt;</a:t>
            </a:r>
            <a:r>
              <a:rPr lang="en-US" noProof="1"/>
              <a:t> </a:t>
            </a: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 smtClean="0"/>
              <a:t> or 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noProof="1"/>
              <a:t> </a:t>
            </a:r>
            <a:r>
              <a:rPr lang="en-US" noProof="1" smtClean="0"/>
              <a:t>&lt;</a:t>
            </a:r>
            <a:r>
              <a:rPr lang="en-US" noProof="1"/>
              <a:t> </a:t>
            </a: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pPr lvl="2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possibleSum[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noProof="1"/>
              <a:t> ==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noProof="1"/>
              <a:t>when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nums[i]</a:t>
            </a:r>
            <a:r>
              <a:rPr lang="en-US" dirty="0" smtClean="0"/>
              <a:t> </a:t>
            </a:r>
            <a:r>
              <a:rPr lang="en-US" dirty="0"/>
              <a:t>== 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noProof="1" smtClean="0"/>
              <a:t>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possibleSum[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i-1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 –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nums[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]]</a:t>
            </a:r>
            <a:b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noProof="1"/>
              <a:t>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possibleSum[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i-1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Subset Sums (No Repeat, Recursive)</a:t>
            </a:r>
            <a:endParaRPr lang="en-US" dirty="0"/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7237412" y="4781593"/>
            <a:ext cx="2668588" cy="624994"/>
          </a:xfrm>
          <a:prstGeom prst="wedgeRoundRectCallout">
            <a:avLst>
              <a:gd name="adj1" fmla="val -146353"/>
              <a:gd name="adj2" fmla="val 574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Take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nums[i]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770812" y="5900008"/>
            <a:ext cx="2609467" cy="624994"/>
          </a:xfrm>
          <a:prstGeom prst="wedgeRoundRectCallout">
            <a:avLst>
              <a:gd name="adj1" fmla="val -131865"/>
              <a:gd name="adj2" fmla="val 251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Skip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nums[i]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237412" y="4781593"/>
            <a:ext cx="2668588" cy="624994"/>
          </a:xfrm>
          <a:prstGeom prst="wedgeRoundRectCallout">
            <a:avLst>
              <a:gd name="adj1" fmla="val -111080"/>
              <a:gd name="adj2" fmla="val 9828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Take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nums[i]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39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950712"/>
            <a:ext cx="10363200" cy="820600"/>
          </a:xfrm>
        </p:spPr>
        <p:txBody>
          <a:bodyPr/>
          <a:lstStyle/>
          <a:p>
            <a:r>
              <a:rPr lang="en-US" dirty="0" smtClean="0"/>
              <a:t>Subset Sum (With Matrix)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208212" y="1021492"/>
            <a:ext cx="7810500" cy="3245708"/>
            <a:chOff x="2208212" y="869092"/>
            <a:chExt cx="7810500" cy="324570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8212" y="869092"/>
              <a:ext cx="4876800" cy="3245708"/>
            </a:xfrm>
            <a:prstGeom prst="roundRect">
              <a:avLst>
                <a:gd name="adj" fmla="val 1019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scene3d>
              <a:camera prst="perspectiveHeroicExtremeRightFacing">
                <a:rot lat="21152111" lon="20069804" rev="256824"/>
              </a:camera>
              <a:lightRig rig="threePt" dir="t"/>
            </a:scene3d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9012" y="1647825"/>
              <a:ext cx="5219700" cy="1247775"/>
            </a:xfrm>
            <a:prstGeom prst="rect">
              <a:avLst/>
            </a:prstGeom>
            <a:scene3d>
              <a:camera prst="perspectiveHeroicExtremeLeftFacing">
                <a:rot lat="425553" lon="1161736" rev="21304851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103905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4214" y="5032198"/>
            <a:ext cx="10820398" cy="820600"/>
          </a:xfrm>
        </p:spPr>
        <p:txBody>
          <a:bodyPr/>
          <a:lstStyle/>
          <a:p>
            <a:r>
              <a:rPr lang="en-US" dirty="0" smtClean="0"/>
              <a:t>Longest Common Subsequence (LCS)</a:t>
            </a:r>
            <a:endParaRPr lang="bg-BG" dirty="0"/>
          </a:p>
        </p:txBody>
      </p:sp>
      <p:sp>
        <p:nvSpPr>
          <p:cNvPr id="11" name="Subtitle 5"/>
          <p:cNvSpPr>
            <a:spLocks noGrp="1"/>
          </p:cNvSpPr>
          <p:nvPr>
            <p:ph type="subTitle" idx="1"/>
          </p:nvPr>
        </p:nvSpPr>
        <p:spPr>
          <a:xfrm>
            <a:off x="684214" y="5834166"/>
            <a:ext cx="10820398" cy="719034"/>
          </a:xfrm>
        </p:spPr>
        <p:txBody>
          <a:bodyPr/>
          <a:lstStyle/>
          <a:p>
            <a:r>
              <a:rPr lang="en-US" dirty="0" smtClean="0"/>
              <a:t>A Recursive DP Approach</a:t>
            </a:r>
            <a:endParaRPr lang="bg-BG" dirty="0"/>
          </a:p>
        </p:txBody>
      </p:sp>
      <p:pic>
        <p:nvPicPr>
          <p:cNvPr id="7" name="Picture 2" descr="C:\Telerik\Algo Academy\2012-04-Dynamic-Programming\Dynamic-Programming-Demos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780" y="640874"/>
            <a:ext cx="3249668" cy="248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770" y="3362386"/>
            <a:ext cx="6955442" cy="142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 descr="C:\Telerik\Algo Academy\2012-04-Dynamic-Programming\Dynamic-Programming-Demos\Untitl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770" y="640874"/>
            <a:ext cx="3249666" cy="248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53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Longest </a:t>
            </a:r>
            <a:r>
              <a:rPr lang="en-US" dirty="0" smtClean="0"/>
              <a:t>common subsequence </a:t>
            </a:r>
            <a:r>
              <a:rPr lang="en-US" dirty="0"/>
              <a:t>(LCS</a:t>
            </a:r>
            <a:r>
              <a:rPr lang="en-US" dirty="0" smtClean="0"/>
              <a:t>) problem:</a:t>
            </a:r>
          </a:p>
          <a:p>
            <a:pPr lvl="1"/>
            <a:r>
              <a:rPr lang="en-US" dirty="0" smtClean="0"/>
              <a:t>Given two sequences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x[1 … m]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y[1 … n]</a:t>
            </a:r>
          </a:p>
          <a:p>
            <a:pPr lvl="1"/>
            <a:r>
              <a:rPr lang="en-US" dirty="0" smtClean="0"/>
              <a:t>Find a longest common subsequence (LCS) to them both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x = "A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BCB</a:t>
            </a:r>
            <a:r>
              <a:rPr lang="en-US" dirty="0" smtClean="0"/>
              <a:t>D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 smtClean="0"/>
              <a:t>B"</a:t>
            </a:r>
          </a:p>
          <a:p>
            <a:pPr lvl="1"/>
            <a:r>
              <a:rPr lang="en-US" dirty="0" smtClean="0"/>
              <a:t>y =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US" dirty="0" smtClean="0"/>
              <a:t>D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 smtClean="0"/>
              <a:t>A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BA</a:t>
            </a:r>
            <a:r>
              <a:rPr lang="en-US" dirty="0" smtClean="0"/>
              <a:t>"</a:t>
            </a:r>
          </a:p>
          <a:p>
            <a:pPr lvl="1"/>
            <a:r>
              <a:rPr lang="en-US" dirty="0" smtClean="0"/>
              <a:t>LCS =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BCBA</a:t>
            </a:r>
            <a:r>
              <a:rPr lang="en-US" dirty="0" smtClean="0"/>
              <a:t>"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Longest Common Subsequence (LCS)</a:t>
            </a:r>
            <a:endParaRPr lang="bg-BG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212" y="4191000"/>
            <a:ext cx="7196222" cy="147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90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</a:t>
            </a:r>
            <a:r>
              <a:rPr lang="en-US" baseline="-10000" dirty="0" smtClean="0"/>
              <a:t>1</a:t>
            </a:r>
            <a:r>
              <a:rPr lang="en-US" dirty="0" smtClean="0"/>
              <a:t> 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GCCCTAGCG</a:t>
            </a:r>
            <a:r>
              <a:rPr lang="en-US" dirty="0" smtClean="0"/>
              <a:t>, S</a:t>
            </a:r>
            <a:r>
              <a:rPr lang="en-US" baseline="-10000" dirty="0" smtClean="0"/>
              <a:t>2</a:t>
            </a:r>
            <a:r>
              <a:rPr lang="en-US" dirty="0" smtClean="0"/>
              <a:t> 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GCGCAATG </a:t>
            </a:r>
          </a:p>
          <a:p>
            <a:pPr lvl="1"/>
            <a:r>
              <a:rPr lang="en-US" dirty="0" smtClean="0"/>
              <a:t>Let C</a:t>
            </a:r>
            <a:r>
              <a:rPr lang="en-US" baseline="-10000" dirty="0" smtClean="0"/>
              <a:t>1</a:t>
            </a:r>
            <a:r>
              <a:rPr lang="en-US" dirty="0" smtClean="0"/>
              <a:t> = the right-most character of S</a:t>
            </a:r>
            <a:r>
              <a:rPr lang="en-US" baseline="-10000" dirty="0" smtClean="0"/>
              <a:t>1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/>
              <a:t>C</a:t>
            </a:r>
            <a:r>
              <a:rPr lang="en-US" baseline="-10000" dirty="0"/>
              <a:t>1 </a:t>
            </a:r>
            <a:r>
              <a:rPr lang="en-US" dirty="0" smtClean="0"/>
              <a:t>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dirty="0" smtClean="0"/>
              <a:t>)</a:t>
            </a:r>
            <a:endParaRPr lang="en-US" baseline="-10000" dirty="0" smtClean="0"/>
          </a:p>
          <a:p>
            <a:pPr lvl="1"/>
            <a:r>
              <a:rPr lang="en-US" dirty="0" smtClean="0"/>
              <a:t>Let C</a:t>
            </a:r>
            <a:r>
              <a:rPr lang="en-US" baseline="-10000" dirty="0" smtClean="0"/>
              <a:t>2</a:t>
            </a:r>
            <a:r>
              <a:rPr lang="en-US" dirty="0" smtClean="0"/>
              <a:t> = the right-most character of S</a:t>
            </a:r>
            <a:r>
              <a:rPr lang="en-US" baseline="-10000" dirty="0" smtClean="0"/>
              <a:t>2</a:t>
            </a:r>
            <a:r>
              <a:rPr lang="en-US" dirty="0"/>
              <a:t> (</a:t>
            </a:r>
            <a:r>
              <a:rPr lang="en-US" dirty="0" smtClean="0"/>
              <a:t>C</a:t>
            </a:r>
            <a:r>
              <a:rPr lang="en-US" baseline="-10000" dirty="0" smtClean="0"/>
              <a:t>2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dirty="0"/>
              <a:t>)</a:t>
            </a:r>
            <a:endParaRPr lang="en-US" baseline="-10000" dirty="0" smtClean="0"/>
          </a:p>
          <a:p>
            <a:pPr lvl="1"/>
            <a:r>
              <a:rPr lang="en-US" dirty="0" smtClean="0"/>
              <a:t>Let S</a:t>
            </a:r>
            <a:r>
              <a:rPr lang="en-US" baseline="-10000" dirty="0" smtClean="0"/>
              <a:t>1</a:t>
            </a:r>
            <a:r>
              <a:rPr lang="en-US" dirty="0" smtClean="0"/>
              <a:t>' = S</a:t>
            </a:r>
            <a:r>
              <a:rPr lang="en-US" baseline="-10000" dirty="0" smtClean="0"/>
              <a:t>1</a:t>
            </a:r>
            <a:r>
              <a:rPr lang="en-US" dirty="0" smtClean="0"/>
              <a:t> with C</a:t>
            </a:r>
            <a:r>
              <a:rPr lang="en-US" baseline="-10000" dirty="0" smtClean="0"/>
              <a:t>1</a:t>
            </a:r>
            <a:r>
              <a:rPr lang="en-US" dirty="0" smtClean="0"/>
              <a:t> "chopped-off</a:t>
            </a:r>
            <a:r>
              <a:rPr lang="en-US" dirty="0"/>
              <a:t>" </a:t>
            </a:r>
            <a:r>
              <a:rPr lang="en-US" dirty="0" smtClean="0"/>
              <a:t>(S</a:t>
            </a:r>
            <a:r>
              <a:rPr lang="en-US" baseline="-10000" dirty="0" smtClean="0"/>
              <a:t>1</a:t>
            </a:r>
            <a:r>
              <a:rPr lang="en-US" dirty="0"/>
              <a:t>'</a:t>
            </a:r>
            <a:r>
              <a:rPr lang="en-US" baseline="-10000" dirty="0" smtClean="0"/>
              <a:t> </a:t>
            </a:r>
            <a:r>
              <a:rPr lang="en-US" dirty="0"/>
              <a:t>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GCCCTAGC</a:t>
            </a:r>
            <a:r>
              <a:rPr lang="en-US" dirty="0" smtClean="0"/>
              <a:t>)</a:t>
            </a:r>
            <a:endParaRPr lang="bg-BG" dirty="0" smtClean="0"/>
          </a:p>
          <a:p>
            <a:pPr lvl="1"/>
            <a:r>
              <a:rPr lang="en-US" dirty="0" smtClean="0"/>
              <a:t>Let S</a:t>
            </a:r>
            <a:r>
              <a:rPr lang="en-US" baseline="-10000" dirty="0" smtClean="0"/>
              <a:t>2</a:t>
            </a:r>
            <a:r>
              <a:rPr lang="en-US" dirty="0" smtClean="0"/>
              <a:t>' = S</a:t>
            </a:r>
            <a:r>
              <a:rPr lang="en-US" baseline="-10000" dirty="0" smtClean="0"/>
              <a:t>2</a:t>
            </a:r>
            <a:r>
              <a:rPr lang="en-US" dirty="0" smtClean="0"/>
              <a:t> with C</a:t>
            </a:r>
            <a:r>
              <a:rPr lang="en-US" baseline="-10000" dirty="0" smtClean="0"/>
              <a:t>2</a:t>
            </a:r>
            <a:r>
              <a:rPr lang="en-US" dirty="0" smtClean="0"/>
              <a:t> "chopped-off</a:t>
            </a:r>
            <a:r>
              <a:rPr lang="en-US" dirty="0"/>
              <a:t>" (</a:t>
            </a:r>
            <a:r>
              <a:rPr lang="en-US" dirty="0" smtClean="0"/>
              <a:t>S</a:t>
            </a:r>
            <a:r>
              <a:rPr lang="en-US" baseline="-10000" dirty="0" smtClean="0"/>
              <a:t>2</a:t>
            </a:r>
            <a:r>
              <a:rPr lang="en-US" dirty="0" smtClean="0"/>
              <a:t>'</a:t>
            </a:r>
            <a:r>
              <a:rPr lang="en-US" baseline="-10000" dirty="0" smtClean="0"/>
              <a:t> </a:t>
            </a:r>
            <a:r>
              <a:rPr lang="en-US" dirty="0"/>
              <a:t>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GCGCAAT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There are three recursive sub-problems:</a:t>
            </a:r>
          </a:p>
          <a:p>
            <a:pPr lvl="1"/>
            <a:r>
              <a:rPr lang="en-US" dirty="0" smtClean="0"/>
              <a:t>L</a:t>
            </a:r>
            <a:r>
              <a:rPr lang="en-US" baseline="-10000" dirty="0" smtClean="0"/>
              <a:t>1</a:t>
            </a:r>
            <a:r>
              <a:rPr lang="en-US" dirty="0" smtClean="0"/>
              <a:t> = LCS(S</a:t>
            </a:r>
            <a:r>
              <a:rPr lang="en-US" baseline="-10000" dirty="0" smtClean="0"/>
              <a:t>1</a:t>
            </a:r>
            <a:r>
              <a:rPr lang="en-US" dirty="0" smtClean="0"/>
              <a:t>', S</a:t>
            </a:r>
            <a:r>
              <a:rPr lang="en-US" baseline="-10000" dirty="0" smtClean="0"/>
              <a:t>2</a:t>
            </a:r>
            <a:r>
              <a:rPr lang="en-US" dirty="0" smtClean="0"/>
              <a:t>) </a:t>
            </a:r>
          </a:p>
          <a:p>
            <a:pPr lvl="1"/>
            <a:r>
              <a:rPr lang="en-US" dirty="0" smtClean="0"/>
              <a:t>L</a:t>
            </a:r>
            <a:r>
              <a:rPr lang="en-US" baseline="-10000" dirty="0" smtClean="0"/>
              <a:t>2</a:t>
            </a:r>
            <a:r>
              <a:rPr lang="en-US" dirty="0" smtClean="0"/>
              <a:t> = LCS(S</a:t>
            </a:r>
            <a:r>
              <a:rPr lang="en-US" baseline="-10000" dirty="0" smtClean="0"/>
              <a:t>1</a:t>
            </a:r>
            <a:r>
              <a:rPr lang="en-US" dirty="0" smtClean="0"/>
              <a:t>, S</a:t>
            </a:r>
            <a:r>
              <a:rPr lang="en-US" baseline="-10000" dirty="0" smtClean="0"/>
              <a:t>2</a:t>
            </a:r>
            <a:r>
              <a:rPr lang="en-US" dirty="0" smtClean="0"/>
              <a:t>') </a:t>
            </a:r>
          </a:p>
          <a:p>
            <a:pPr lvl="1"/>
            <a:r>
              <a:rPr lang="en-US" dirty="0" smtClean="0"/>
              <a:t>L</a:t>
            </a:r>
            <a:r>
              <a:rPr lang="en-US" baseline="-10000" dirty="0" smtClean="0"/>
              <a:t>3</a:t>
            </a:r>
            <a:r>
              <a:rPr lang="en-US" dirty="0" smtClean="0"/>
              <a:t> = LCS(S</a:t>
            </a:r>
            <a:r>
              <a:rPr lang="en-US" baseline="-10000" dirty="0" smtClean="0"/>
              <a:t>1</a:t>
            </a:r>
            <a:r>
              <a:rPr lang="en-US" dirty="0" smtClean="0"/>
              <a:t>', S</a:t>
            </a:r>
            <a:r>
              <a:rPr lang="en-US" baseline="-10000" dirty="0"/>
              <a:t>2</a:t>
            </a:r>
            <a:r>
              <a:rPr lang="en-US" dirty="0" smtClean="0"/>
              <a:t>')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LCS – Recursive Approach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6586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lcs[x,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y]</a:t>
            </a:r>
            <a:r>
              <a:rPr lang="en-US" dirty="0" smtClean="0"/>
              <a:t> is the longest common subsequence of</a:t>
            </a:r>
            <a:br>
              <a:rPr lang="en-US" dirty="0" smtClean="0"/>
            </a:b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b="1" baseline="-10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x]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b="1" baseline="-10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y]</a:t>
            </a:r>
          </a:p>
          <a:p>
            <a:r>
              <a:rPr lang="en-US" dirty="0" smtClean="0"/>
              <a:t>LCS has the following recursive properties: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LCS – Recursive Formula</a:t>
            </a:r>
            <a:endParaRPr lang="bg-BG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1062036" y="3200400"/>
            <a:ext cx="10213976" cy="313097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lcs[-1,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y]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dirty="0"/>
              <a:t>=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lcs[x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-1]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dirty="0"/>
              <a:t>=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lcs[x,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y]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dirty="0"/>
              <a:t>=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sz="2600" dirty="0" smtClean="0"/>
              <a:t>(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2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lcs[x-1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2600" dirty="0" smtClean="0"/>
              <a:t>,</a:t>
            </a:r>
          </a:p>
          <a:p>
            <a:pPr marL="0" lvl="2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lcs[x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y-1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2600" dirty="0" smtClean="0"/>
              <a:t>,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2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lcs[x-1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y-1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]+1</a:t>
            </a:r>
            <a:r>
              <a:rPr lang="en-US" sz="2600" dirty="0" smtClean="0"/>
              <a:t> </a:t>
            </a:r>
            <a:r>
              <a:rPr lang="en-US" sz="2600" dirty="0"/>
              <a:t>when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600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[x]</a:t>
            </a:r>
            <a:r>
              <a:rPr lang="en-US" sz="2600" dirty="0"/>
              <a:t> ==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600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[y]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 smtClean="0"/>
              <a:t>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8866" y="3442447"/>
            <a:ext cx="2678546" cy="2667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19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noProof="1" smtClean="0"/>
              <a:t>MergeSort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The sub-problems are independent, all different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Divide-and-Conquer Example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24421" y="2057400"/>
            <a:ext cx="6736836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MergeSort(int[] arr, int left, int right)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(right &gt; left)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mid = (right + left) / 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MergeSort(arr, left, mid);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MergeSort(arr, (mid+1), right);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Merge(arr, left, (mid+1), right);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7808910" y="2514600"/>
            <a:ext cx="3848102" cy="2286000"/>
            <a:chOff x="4029075" y="4648200"/>
            <a:chExt cx="4048125" cy="1885950"/>
          </a:xfrm>
        </p:grpSpPr>
        <p:sp>
          <p:nvSpPr>
            <p:cNvPr id="7" name="Rounded Rectangle 6"/>
            <p:cNvSpPr/>
            <p:nvPr/>
          </p:nvSpPr>
          <p:spPr>
            <a:xfrm>
              <a:off x="4038600" y="4648200"/>
              <a:ext cx="402907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029075" y="5181600"/>
              <a:ext cx="1828800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248400" y="5181600"/>
              <a:ext cx="181927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5029200" y="5715000"/>
              <a:ext cx="82867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038600" y="5715000"/>
              <a:ext cx="82867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239000" y="5715000"/>
              <a:ext cx="82867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6248400" y="5715000"/>
              <a:ext cx="82867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029075" y="6229350"/>
              <a:ext cx="31432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552950" y="6229350"/>
              <a:ext cx="31432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5029200" y="6229350"/>
              <a:ext cx="31432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5553075" y="6229350"/>
              <a:ext cx="31432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6248400" y="6229350"/>
              <a:ext cx="31432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6772275" y="6229350"/>
              <a:ext cx="31432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7239000" y="6229350"/>
              <a:ext cx="31432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7762875" y="6229350"/>
              <a:ext cx="31432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cxnSp>
          <p:nvCxnSpPr>
            <p:cNvPr id="24" name="Straight Arrow Connector 23"/>
            <p:cNvCxnSpPr>
              <a:stCxn id="15" idx="0"/>
            </p:cNvCxnSpPr>
            <p:nvPr/>
          </p:nvCxnSpPr>
          <p:spPr>
            <a:xfrm flipV="1">
              <a:off x="4186238" y="6019800"/>
              <a:ext cx="157162" cy="20955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6" idx="0"/>
            </p:cNvCxnSpPr>
            <p:nvPr/>
          </p:nvCxnSpPr>
          <p:spPr>
            <a:xfrm flipH="1" flipV="1">
              <a:off x="4552950" y="6019800"/>
              <a:ext cx="157163" cy="20955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7" idx="0"/>
            </p:cNvCxnSpPr>
            <p:nvPr/>
          </p:nvCxnSpPr>
          <p:spPr>
            <a:xfrm flipV="1">
              <a:off x="5186363" y="6019800"/>
              <a:ext cx="157162" cy="20955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8" idx="0"/>
            </p:cNvCxnSpPr>
            <p:nvPr/>
          </p:nvCxnSpPr>
          <p:spPr>
            <a:xfrm flipH="1" flipV="1">
              <a:off x="5553075" y="6019800"/>
              <a:ext cx="157163" cy="20955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6405562" y="6019800"/>
              <a:ext cx="157162" cy="20955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7396163" y="6019800"/>
              <a:ext cx="157162" cy="20955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 flipV="1">
              <a:off x="7762875" y="6019800"/>
              <a:ext cx="157163" cy="20955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 flipV="1">
              <a:off x="6772275" y="6019800"/>
              <a:ext cx="157163" cy="20955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12" idx="0"/>
            </p:cNvCxnSpPr>
            <p:nvPr/>
          </p:nvCxnSpPr>
          <p:spPr>
            <a:xfrm flipV="1">
              <a:off x="4452938" y="5486400"/>
              <a:ext cx="347662" cy="22860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11" idx="0"/>
            </p:cNvCxnSpPr>
            <p:nvPr/>
          </p:nvCxnSpPr>
          <p:spPr>
            <a:xfrm flipH="1" flipV="1">
              <a:off x="5105400" y="5486400"/>
              <a:ext cx="338138" cy="22860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6677025" y="5486400"/>
              <a:ext cx="347662" cy="22860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H="1" flipV="1">
              <a:off x="7329487" y="5486400"/>
              <a:ext cx="338138" cy="22860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8" idx="0"/>
            </p:cNvCxnSpPr>
            <p:nvPr/>
          </p:nvCxnSpPr>
          <p:spPr>
            <a:xfrm flipV="1">
              <a:off x="4943475" y="4953000"/>
              <a:ext cx="766762" cy="22860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9" idx="0"/>
            </p:cNvCxnSpPr>
            <p:nvPr/>
          </p:nvCxnSpPr>
          <p:spPr>
            <a:xfrm flipH="1" flipV="1">
              <a:off x="6405562" y="4953000"/>
              <a:ext cx="752476" cy="22860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383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idx="1"/>
          </p:nvPr>
        </p:nvSpPr>
        <p:spPr>
          <a:xfrm>
            <a:off x="619238" y="1143000"/>
            <a:ext cx="10947174" cy="5388582"/>
          </a:xfr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int CalcLCS(int x, int y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(x &lt; 0 || y &lt; 0)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0;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(lcs[x, y] == NOT_CALCULATED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lcsFirstMinusOne = CalcLCS(x - 1, y);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lcsSecondMinusOne = CalcLCS(x, y - 1);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lcs[x, y] = Math.Max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lcsFirstMinusOne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lcsSecondMinusOne);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(firstStr[x] == secondStr[y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 {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int lcsBothMinusOne = 1 + CalcLCS(x - 1, y - 1);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lcs[x, y] = Math.Max(lcs[x, y], lcsBothMinusOne);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lcs[x, y];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Calculating </a:t>
            </a:r>
            <a:r>
              <a:rPr lang="en-US" dirty="0"/>
              <a:t>the LCS </a:t>
            </a:r>
            <a:r>
              <a:rPr lang="en-US" dirty="0" smtClean="0"/>
              <a:t>Table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1371600"/>
            <a:ext cx="2819400" cy="280724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99959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idx="1"/>
          </p:nvPr>
        </p:nvSpPr>
        <p:spPr>
          <a:xfrm>
            <a:off x="619238" y="1143000"/>
            <a:ext cx="10947174" cy="5243349"/>
          </a:xfr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PrintLCS(int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x, int y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lcsLetters = new List&lt;char&gt;();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(x &gt;= 0 &amp;&amp; y &gt;= 0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((firstStr[x] == secondStr[y]) &amp;&amp;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(CalcLCS(x - 1, y - 1) + 1 == lcs[x, y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])) {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lcsLetters.Add(firstStr[x]);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x--;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y--;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 if (CalcLCS(x - 1, y) == lcs[x, y])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x--;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y--;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lcsLetters.Reverse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string.Join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("", lcsLetters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Reconstructing the LCS Sequence</a:t>
            </a:r>
            <a:endParaRPr lang="bg-BG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bg-BG" dirty="0"/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12" y="1268104"/>
            <a:ext cx="3521421" cy="35062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60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5614" y="4826010"/>
            <a:ext cx="11277598" cy="820600"/>
          </a:xfrm>
        </p:spPr>
        <p:txBody>
          <a:bodyPr/>
          <a:lstStyle/>
          <a:p>
            <a:r>
              <a:rPr lang="en-US" dirty="0"/>
              <a:t>Longest </a:t>
            </a:r>
            <a:r>
              <a:rPr lang="en-US" dirty="0" smtClean="0"/>
              <a:t>Common Subsequence </a:t>
            </a:r>
            <a:r>
              <a:rPr lang="en-US" dirty="0"/>
              <a:t>(</a:t>
            </a:r>
            <a:r>
              <a:rPr lang="en-US" dirty="0" smtClean="0"/>
              <a:t>LCS)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55614" y="5715000"/>
            <a:ext cx="11277598" cy="719034"/>
          </a:xfrm>
        </p:spPr>
        <p:txBody>
          <a:bodyPr/>
          <a:lstStyle/>
          <a:p>
            <a:r>
              <a:rPr lang="en-US" dirty="0" smtClean="0"/>
              <a:t>Live Coding (Lab)</a:t>
            </a:r>
            <a:endParaRPr lang="en-US" dirty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602" y="914400"/>
            <a:ext cx="3597622" cy="35821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72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12813" y="5477106"/>
            <a:ext cx="10363200" cy="820600"/>
          </a:xfrm>
        </p:spPr>
        <p:txBody>
          <a:bodyPr/>
          <a:lstStyle/>
          <a:p>
            <a:r>
              <a:rPr lang="en-US" dirty="0" smtClean="0"/>
              <a:t>The "Knapsack" Problem</a:t>
            </a:r>
            <a:endParaRPr lang="en-US" dirty="0"/>
          </a:p>
        </p:txBody>
      </p:sp>
      <p:pic>
        <p:nvPicPr>
          <p:cNvPr id="1026" name="Picture 2" descr="https://upload.wikimedia.org/wikipedia/commons/thumb/f/fd/Knapsack.svg/2000px-Knapsack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392" y="1447800"/>
            <a:ext cx="4100642" cy="3553206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77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 smtClean="0"/>
              <a:t> items</a:t>
            </a:r>
          </a:p>
          <a:p>
            <a:pPr lvl="1"/>
            <a:r>
              <a:rPr lang="en-US" dirty="0"/>
              <a:t>Each item has price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/>
              <a:t> and weight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</a:t>
            </a:r>
            <a:r>
              <a:rPr lang="en-US" b="1" baseline="-10000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</a:p>
          <a:p>
            <a:r>
              <a:rPr lang="en-US" noProof="1" smtClean="0"/>
              <a:t>We have a knapsack of given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capacity</a:t>
            </a:r>
            <a:r>
              <a:rPr lang="en-US" noProof="1" smtClean="0"/>
              <a:t> (maximum weight)</a:t>
            </a:r>
          </a:p>
          <a:p>
            <a:pPr lvl="1"/>
            <a:r>
              <a:rPr lang="en-US" noProof="1" smtClean="0"/>
              <a:t>We want to take maximal priced items</a:t>
            </a:r>
            <a:br>
              <a:rPr lang="en-US" noProof="1" smtClean="0"/>
            </a:br>
            <a:r>
              <a:rPr lang="en-US" noProof="1" smtClean="0"/>
              <a:t>within the knapsack capacity</a:t>
            </a:r>
          </a:p>
          <a:p>
            <a:r>
              <a:rPr lang="en-US" noProof="1" smtClean="0"/>
              <a:t>Take a subset of the items, so that:</a:t>
            </a:r>
          </a:p>
          <a:p>
            <a:pPr lvl="1"/>
            <a:r>
              <a:rPr lang="en-US" noProof="1" smtClean="0"/>
              <a:t>The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total price is maximal</a:t>
            </a:r>
          </a:p>
          <a:p>
            <a:pPr lvl="1"/>
            <a:r>
              <a:rPr lang="en-US" noProof="1" smtClean="0"/>
              <a:t>The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total weigth </a:t>
            </a:r>
            <a:r>
              <a:rPr lang="en-US" noProof="1" smtClean="0"/>
              <a:t>≤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capacity</a:t>
            </a:r>
          </a:p>
          <a:p>
            <a:endParaRPr lang="en-US" b="1" baseline="-10000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Problem</a:t>
            </a:r>
          </a:p>
        </p:txBody>
      </p:sp>
      <p:pic>
        <p:nvPicPr>
          <p:cNvPr id="5" name="Picture 2" descr="https://upload.wikimedia.org/wikipedia/commons/thumb/f/fd/Knapsack.svg/2000px-Knapsack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3519568"/>
            <a:ext cx="3200400" cy="2773147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24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</a:t>
            </a:r>
            <a:r>
              <a:rPr lang="en-US" dirty="0" smtClean="0"/>
              <a:t>Problem – Example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875790"/>
              </p:ext>
            </p:extLst>
          </p:nvPr>
        </p:nvGraphicFramePr>
        <p:xfrm>
          <a:off x="1241806" y="2133600"/>
          <a:ext cx="2566606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/>
                <a:gridCol w="1156589"/>
                <a:gridCol w="87661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#</a:t>
                      </a:r>
                      <a:endParaRPr 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Weight</a:t>
                      </a:r>
                      <a:endParaRPr 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Price</a:t>
                      </a:r>
                      <a:endParaRPr 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4443643" y="2590800"/>
            <a:ext cx="2133600" cy="2743200"/>
            <a:chOff x="4341812" y="2514600"/>
            <a:chExt cx="2743200" cy="3276600"/>
          </a:xfrm>
        </p:grpSpPr>
        <p:pic>
          <p:nvPicPr>
            <p:cNvPr id="1026" name="Picture 2" descr="http://icons.iconarchive.com/icons/icons8/ios7/512/Military-Rucksack-icon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1812" y="2514600"/>
              <a:ext cx="2743200" cy="3276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971231" y="4468504"/>
              <a:ext cx="1539982" cy="7720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15 kg</a:t>
              </a:r>
              <a:endParaRPr lang="en-US" sz="3600" b="1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241806" y="1524000"/>
            <a:ext cx="2566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Available items:</a:t>
            </a:r>
            <a:endParaRPr lang="en-US" sz="28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882043" y="3962400"/>
            <a:ext cx="1066800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785662"/>
              </p:ext>
            </p:extLst>
          </p:nvPr>
        </p:nvGraphicFramePr>
        <p:xfrm>
          <a:off x="8252206" y="2590800"/>
          <a:ext cx="2566606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/>
                <a:gridCol w="1156589"/>
                <a:gridCol w="87661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#</a:t>
                      </a:r>
                      <a:endParaRPr 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Weight</a:t>
                      </a:r>
                      <a:endParaRPr 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Price</a:t>
                      </a:r>
                      <a:endParaRPr 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8252206" y="1981200"/>
            <a:ext cx="2566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Items taken: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8252206" y="4963180"/>
            <a:ext cx="256660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Total weight: 15</a:t>
            </a:r>
          </a:p>
          <a:p>
            <a:r>
              <a:rPr lang="en-US" sz="2800" dirty="0"/>
              <a:t>Total price: 230</a:t>
            </a:r>
          </a:p>
        </p:txBody>
      </p:sp>
    </p:spTree>
    <p:extLst>
      <p:ext uri="{BB962C8B-B14F-4D97-AF65-F5344CB8AC3E}">
        <p14:creationId xmlns:p14="http://schemas.microsoft.com/office/powerpoint/2010/main" val="227981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variants are available for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hlinkClick r:id="rId2"/>
              </a:rPr>
              <a:t>"Knapsack" problem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E.g. take each item at most once / use each item multiple times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Integer knapsack problem</a:t>
            </a:r>
          </a:p>
          <a:p>
            <a:pPr lvl="2"/>
            <a:r>
              <a:rPr lang="en-US" dirty="0" smtClean="0"/>
              <a:t>Items have integer weights</a:t>
            </a:r>
          </a:p>
          <a:p>
            <a:pPr lvl="2"/>
            <a:r>
              <a:rPr lang="en-US" dirty="0" smtClean="0"/>
              <a:t>E</a:t>
            </a:r>
            <a:r>
              <a:rPr lang="en-US" dirty="0" smtClean="0">
                <a:sym typeface="Wingdings" panose="05000000000000000000" pitchFamily="2" charset="2"/>
              </a:rPr>
              <a:t>fficient dynamic programming solution exists O(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</a:t>
            </a:r>
            <a:r>
              <a:rPr lang="en-US" dirty="0" smtClean="0">
                <a:sym typeface="Wingdings" panose="05000000000000000000" pitchFamily="2" charset="2"/>
              </a:rPr>
              <a:t>*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</a:t>
            </a:r>
            <a:r>
              <a:rPr lang="en-US" dirty="0" smtClean="0">
                <a:sym typeface="Wingdings" panose="05000000000000000000" pitchFamily="2" charset="2"/>
              </a:rPr>
              <a:t>) where</a:t>
            </a:r>
          </a:p>
          <a:p>
            <a:pPr lvl="3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</a:t>
            </a:r>
            <a:r>
              <a:rPr lang="en-US" dirty="0" smtClean="0">
                <a:sym typeface="Wingdings" panose="05000000000000000000" pitchFamily="2" charset="2"/>
              </a:rPr>
              <a:t> – number of items</a:t>
            </a:r>
          </a:p>
          <a:p>
            <a:pPr lvl="3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</a:t>
            </a:r>
            <a:r>
              <a:rPr lang="en-US" dirty="0" smtClean="0">
                <a:sym typeface="Wingdings" panose="05000000000000000000" pitchFamily="2" charset="2"/>
              </a:rPr>
              <a:t> – the knapsack capacity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Non-integer</a:t>
            </a:r>
            <a:r>
              <a:rPr lang="en-US" dirty="0" smtClean="0"/>
              <a:t> knapsack problem </a:t>
            </a:r>
            <a:r>
              <a:rPr lang="en-US" dirty="0" smtClean="0">
                <a:sym typeface="Wingdings" panose="05000000000000000000" pitchFamily="2" charset="2"/>
              </a:rPr>
              <a:t> no efficient solution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Bin packing problem</a:t>
            </a:r>
            <a:r>
              <a:rPr lang="en-US" dirty="0" smtClean="0">
                <a:sym typeface="Wingdings" panose="05000000000000000000" pitchFamily="2" charset="2"/>
              </a:rPr>
              <a:t> –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m</a:t>
            </a:r>
            <a:r>
              <a:rPr lang="en-US" dirty="0" smtClean="0">
                <a:sym typeface="Wingdings" panose="05000000000000000000" pitchFamily="2" charset="2"/>
              </a:rPr>
              <a:t> knapsacks of capacities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c</a:t>
            </a:r>
            <a:r>
              <a:rPr lang="en-US" baseline="-100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1</a:t>
            </a:r>
            <a:r>
              <a:rPr lang="en-US" dirty="0" smtClean="0">
                <a:sym typeface="Wingdings" panose="05000000000000000000" pitchFamily="2" charset="2"/>
              </a:rPr>
              <a:t>, …,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c</a:t>
            </a:r>
            <a:r>
              <a:rPr lang="en-US" baseline="-100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m</a:t>
            </a:r>
            <a:r>
              <a:rPr lang="en-US" dirty="0" smtClean="0">
                <a:sym typeface="Wingdings" panose="05000000000000000000" pitchFamily="2" charset="2"/>
              </a:rPr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</a:t>
            </a:r>
            <a:r>
              <a:rPr lang="en-US" dirty="0" smtClean="0"/>
              <a:t>Problem – Variants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93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Let's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maxPrice[i,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c]</a:t>
            </a:r>
            <a:r>
              <a:rPr lang="en-US" dirty="0" smtClean="0"/>
              <a:t> is the maximum price that we can get</a:t>
            </a:r>
          </a:p>
          <a:p>
            <a:pPr lvl="1"/>
            <a:r>
              <a:rPr lang="en-US" dirty="0" smtClean="0"/>
              <a:t>Using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items[0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i]</a:t>
            </a:r>
            <a:r>
              <a:rPr lang="en-US" dirty="0"/>
              <a:t> </a:t>
            </a:r>
            <a:r>
              <a:rPr lang="en-US" dirty="0" smtClean="0"/>
              <a:t>(the first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i+1</a:t>
            </a:r>
            <a:r>
              <a:rPr lang="en-US" dirty="0" smtClean="0"/>
              <a:t> items)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smtClean="0"/>
              <a:t>With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total weight </a:t>
            </a:r>
            <a:r>
              <a:rPr lang="en-US" dirty="0" smtClean="0"/>
              <a:t>≤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 smtClean="0"/>
              <a:t>(within a certain capacity)</a:t>
            </a:r>
          </a:p>
          <a:p>
            <a:r>
              <a:rPr lang="en-US" dirty="0" smtClean="0"/>
              <a:t>The following recursive formulas may apply: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Knapsack – Dynamic Programming Solution</a:t>
            </a:r>
            <a:endParaRPr lang="en-US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763588" y="4021261"/>
            <a:ext cx="10664824" cy="222713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maxPrice[0,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c]</a:t>
            </a:r>
            <a:r>
              <a:rPr lang="en-US" sz="2600" dirty="0"/>
              <a:t> =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price[0]</a:t>
            </a:r>
            <a:r>
              <a:rPr lang="en-US" sz="2600" dirty="0"/>
              <a:t> when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weight[0]</a:t>
            </a:r>
            <a:r>
              <a:rPr lang="en-US" sz="2600" dirty="0"/>
              <a:t> ≤ </a:t>
            </a:r>
            <a:r>
              <a:rPr lang="en-US" sz="26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600" dirty="0"/>
              <a:t> </a:t>
            </a:r>
            <a:r>
              <a:rPr lang="en-US" sz="2600" dirty="0" smtClean="0"/>
              <a:t>or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600" dirty="0" smtClean="0"/>
              <a:t> otherwise</a:t>
            </a:r>
            <a:endParaRPr lang="en-US" sz="26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maxPrice[i,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c]</a:t>
            </a:r>
            <a:r>
              <a:rPr lang="en-US" sz="2600" dirty="0"/>
              <a:t> =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sz="2600" dirty="0"/>
              <a:t>(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maxPrice[i-1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2600" dirty="0" smtClean="0"/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maxPrice[i-1,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c-weight[i]] + price[i]</a:t>
            </a:r>
            <a:r>
              <a:rPr lang="en-US" sz="2600" dirty="0" smtClean="0"/>
              <a:t> when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weight[i]</a:t>
            </a:r>
            <a:r>
              <a:rPr lang="en-US" sz="2600" noProof="1" smtClean="0"/>
              <a:t> ≤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 smtClean="0"/>
              <a:t>)</a:t>
            </a:r>
            <a:endParaRPr lang="en-US" sz="26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624200" y="4577071"/>
            <a:ext cx="3376910" cy="624994"/>
          </a:xfrm>
          <a:prstGeom prst="wedgeRoundRectCallout">
            <a:avLst>
              <a:gd name="adj1" fmla="val -61529"/>
              <a:gd name="adj2" fmla="val 4234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Don't take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item[i]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8590345" y="4634753"/>
            <a:ext cx="2609467" cy="624994"/>
          </a:xfrm>
          <a:prstGeom prst="wedgeRoundRectCallout">
            <a:avLst>
              <a:gd name="adj1" fmla="val -76211"/>
              <a:gd name="adj2" fmla="val 7246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Take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item[i]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Knapsack – Iterative Implementation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idx="1"/>
          </p:nvPr>
        </p:nvSpPr>
        <p:spPr>
          <a:xfrm>
            <a:off x="681038" y="1219200"/>
            <a:ext cx="10823574" cy="5033100"/>
          </a:xfr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Item[] FillKnapsack(Item[] items, int capacity)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maxPrice = new int[items.Length, capacity + 1];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isItemTaken = new bool[items.Length, capacity + 1];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Calculate maxPrice[0,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 … capacity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c = 0; c &lt;= capacity; c++)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(items[0].Weight &lt;= c)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maxPrice[0, c] = items[0].Price;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isItemTaken[0, c] = true;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403310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Knapsack – Iterative Implementation (2)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idx="1"/>
          </p:nvPr>
        </p:nvSpPr>
        <p:spPr>
          <a:xfrm>
            <a:off x="681038" y="1219200"/>
            <a:ext cx="10823574" cy="5243349"/>
          </a:xfr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Calculate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maxPrice[1 … len(items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),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 … capacity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1; i &lt; items.Length; i++)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c = 0; c &lt;= capacity; c++)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Don't take item i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maxPrice[i, c] = maxPrice[i - 1, c];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Try to take item i (if it gives better price)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capacityLeft =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 - items[i].Weight;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capacityLeft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&gt;= 0 &amp;&amp;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maxPrice[i - 1, capacityLeft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items[i].Price &gt; maxPrice[i - 1, c])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maxPrice[i, c] = maxPrice[i - 1, capacityLeft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items[i].Price;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isItemTaken[i, c] = true;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25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Binary search</a:t>
            </a:r>
          </a:p>
          <a:p>
            <a:pPr lvl="1"/>
            <a:r>
              <a:rPr lang="en-US" dirty="0" smtClean="0"/>
              <a:t>Closest pair in 2D geometry</a:t>
            </a:r>
          </a:p>
          <a:p>
            <a:r>
              <a:rPr lang="en-US" noProof="1" smtClean="0"/>
              <a:t>QuickSort</a:t>
            </a:r>
          </a:p>
          <a:p>
            <a:r>
              <a:rPr lang="en-US" dirty="0" smtClean="0"/>
              <a:t>Merging sorted arrays</a:t>
            </a:r>
          </a:p>
          <a:p>
            <a:pPr lvl="1"/>
            <a:r>
              <a:rPr lang="en-US" noProof="1" smtClean="0"/>
              <a:t>MergeSort</a:t>
            </a:r>
          </a:p>
          <a:p>
            <a:r>
              <a:rPr lang="en-US" dirty="0" smtClean="0"/>
              <a:t>Finding majorant</a:t>
            </a:r>
          </a:p>
          <a:p>
            <a:r>
              <a:rPr lang="en-US" dirty="0" smtClean="0"/>
              <a:t>Tower of Hanoi</a:t>
            </a:r>
          </a:p>
          <a:p>
            <a:r>
              <a:rPr lang="en-US" dirty="0" smtClean="0"/>
              <a:t>Fast matrix multiplication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Divide-and-Conquer Algorithms</a:t>
            </a:r>
            <a:endParaRPr lang="bg-BG" dirty="0"/>
          </a:p>
        </p:txBody>
      </p:sp>
      <p:pic>
        <p:nvPicPr>
          <p:cNvPr id="1027" name="Picture 3" descr="C:\Users\nkostov\Desktop\cis680323x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609" y="1650803"/>
            <a:ext cx="2059403" cy="183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842" y="4084678"/>
            <a:ext cx="4915570" cy="21637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2" descr="C:\Users\nkostov\Desktop\500px-Closest_pair_of_points.svg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7783" y="1650802"/>
            <a:ext cx="2278098" cy="183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42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Knapsack – Iterative Implementation (3)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idx="1"/>
          </p:nvPr>
        </p:nvSpPr>
        <p:spPr>
          <a:xfrm>
            <a:off x="681038" y="1219200"/>
            <a:ext cx="10823574" cy="5126394"/>
          </a:xfr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 the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taken items in the knapsack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itemsTaken = new List&lt;Item&gt;();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itemIndex = items.Length - 1;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(itemIndex &gt;= 0)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(isItemTaken[itemIndex, capacity])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itemsTaken.Add(items[itemIndex]);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capacity -= items[itemIndex].Weight;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itemIndex--;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itemsTaken.Reverse();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itemsTaken.ToArray();</a:t>
            </a:r>
          </a:p>
        </p:txBody>
      </p:sp>
    </p:spTree>
    <p:extLst>
      <p:ext uri="{BB962C8B-B14F-4D97-AF65-F5344CB8AC3E}">
        <p14:creationId xmlns:p14="http://schemas.microsoft.com/office/powerpoint/2010/main" val="406700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12813" y="4749810"/>
            <a:ext cx="10363200" cy="820600"/>
          </a:xfrm>
        </p:spPr>
        <p:txBody>
          <a:bodyPr/>
          <a:lstStyle/>
          <a:p>
            <a:r>
              <a:rPr lang="en-US" dirty="0" smtClean="0"/>
              <a:t>The "Knapsack" Problem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912813" y="5681766"/>
            <a:ext cx="10363200" cy="719034"/>
          </a:xfrm>
        </p:spPr>
        <p:txBody>
          <a:bodyPr/>
          <a:lstStyle/>
          <a:p>
            <a:r>
              <a:rPr lang="en-US" dirty="0" smtClean="0"/>
              <a:t>Live Coding (Lab)</a:t>
            </a:r>
            <a:endParaRPr lang="en-US" dirty="0"/>
          </a:p>
        </p:txBody>
      </p:sp>
      <p:pic>
        <p:nvPicPr>
          <p:cNvPr id="8" name="Picture 2" descr="https://upload.wikimedia.org/wikipedia/commons/thumb/f/fd/Knapsack.svg/2000px-Knapsack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514" y="1312501"/>
            <a:ext cx="3589798" cy="3110560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6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Areas in application</a:t>
            </a:r>
          </a:p>
          <a:p>
            <a:pPr lvl="1"/>
            <a:r>
              <a:rPr lang="en-US" dirty="0" smtClean="0"/>
              <a:t>Bioinformatics</a:t>
            </a:r>
          </a:p>
          <a:p>
            <a:pPr lvl="1"/>
            <a:r>
              <a:rPr lang="en-US" dirty="0" smtClean="0"/>
              <a:t>Control theory</a:t>
            </a:r>
          </a:p>
          <a:p>
            <a:pPr lvl="1"/>
            <a:r>
              <a:rPr lang="en-US" dirty="0" smtClean="0"/>
              <a:t>Information theory</a:t>
            </a:r>
          </a:p>
          <a:p>
            <a:pPr lvl="1"/>
            <a:r>
              <a:rPr lang="en-US" dirty="0" smtClean="0"/>
              <a:t>Operations research</a:t>
            </a:r>
          </a:p>
          <a:p>
            <a:pPr lvl="1"/>
            <a:r>
              <a:rPr lang="en-US" dirty="0" smtClean="0"/>
              <a:t>Computer science: </a:t>
            </a:r>
          </a:p>
          <a:p>
            <a:pPr lvl="2"/>
            <a:r>
              <a:rPr lang="en-US" dirty="0" smtClean="0"/>
              <a:t>Theory</a:t>
            </a:r>
          </a:p>
          <a:p>
            <a:pPr lvl="2"/>
            <a:r>
              <a:rPr lang="en-US" dirty="0" smtClean="0"/>
              <a:t>Graphics</a:t>
            </a:r>
          </a:p>
          <a:p>
            <a:pPr lvl="2"/>
            <a:r>
              <a:rPr lang="en-US" dirty="0" smtClean="0"/>
              <a:t>Artificial intelligence (AI)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Programming Applications</a:t>
            </a:r>
            <a:endParaRPr lang="bg-BG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371600"/>
            <a:ext cx="4776900" cy="4789086"/>
          </a:xfrm>
          <a:prstGeom prst="roundRect">
            <a:avLst>
              <a:gd name="adj" fmla="val 120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868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Integer knapsack problem</a:t>
            </a:r>
          </a:p>
          <a:p>
            <a:r>
              <a:rPr lang="en-US" dirty="0" smtClean="0"/>
              <a:t>Unix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diff</a:t>
            </a:r>
            <a:r>
              <a:rPr lang="en-US" dirty="0" smtClean="0"/>
              <a:t> for comparing two files (minimum-edit-distance)</a:t>
            </a:r>
          </a:p>
          <a:p>
            <a:r>
              <a:rPr lang="en-US" dirty="0" smtClean="0"/>
              <a:t>Bellman–Ford algorithm for shortest distance in a graph</a:t>
            </a:r>
          </a:p>
          <a:p>
            <a:r>
              <a:rPr lang="en-US" dirty="0" smtClean="0"/>
              <a:t>Floyd's all-pairs shortest path algorithm in a graph</a:t>
            </a:r>
          </a:p>
          <a:p>
            <a:r>
              <a:rPr lang="en-US" dirty="0"/>
              <a:t>Optimal triangulation of convex polygon</a:t>
            </a:r>
          </a:p>
          <a:p>
            <a:r>
              <a:rPr lang="en-US" dirty="0" err="1" smtClean="0"/>
              <a:t>Cocke</a:t>
            </a:r>
            <a:r>
              <a:rPr lang="en-US" dirty="0" smtClean="0"/>
              <a:t>-</a:t>
            </a:r>
            <a:r>
              <a:rPr lang="en-US" dirty="0" err="1" smtClean="0"/>
              <a:t>Kasami</a:t>
            </a:r>
            <a:r>
              <a:rPr lang="en-US" dirty="0" smtClean="0"/>
              <a:t>-Younger for parsing context free grammars</a:t>
            </a:r>
          </a:p>
          <a:p>
            <a:r>
              <a:rPr lang="en-US" dirty="0" smtClean="0">
                <a:hlinkClick r:id="rId2"/>
              </a:rPr>
              <a:t>en.wikipedia.org/wiki/</a:t>
            </a:r>
            <a:r>
              <a:rPr lang="en-US" dirty="0" err="1" smtClean="0">
                <a:hlinkClick r:id="rId2"/>
              </a:rPr>
              <a:t>Dynamic_programming#Algorithms_that_use_dynamic_programming</a:t>
            </a:r>
            <a:endParaRPr lang="en-US" dirty="0" smtClean="0"/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Famous Dynamic Programming Algorithms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8325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Divide-and-conquer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Split a problem into disjoint sub-problems, solve them and combine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Dynamic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programming</a:t>
            </a:r>
            <a:endParaRPr lang="en-US" sz="3200" dirty="0" smtClean="0"/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Improve </a:t>
            </a:r>
            <a:r>
              <a:rPr lang="en-US" sz="3000" dirty="0"/>
              <a:t>inefficient divide-and-conquer </a:t>
            </a:r>
            <a:r>
              <a:rPr lang="en-US" sz="3000" dirty="0" smtClean="0"/>
              <a:t>algorithms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Applicable </a:t>
            </a:r>
            <a:r>
              <a:rPr lang="en-US" sz="3000" dirty="0"/>
              <a:t>when the sub-problems are </a:t>
            </a:r>
            <a:r>
              <a:rPr lang="en-US" sz="3000" dirty="0" smtClean="0"/>
              <a:t>dependent</a:t>
            </a:r>
          </a:p>
          <a:p>
            <a:pPr lvl="2">
              <a:lnSpc>
                <a:spcPct val="100000"/>
              </a:lnSpc>
            </a:pPr>
            <a:r>
              <a:rPr lang="en-US" sz="2800" dirty="0" smtClean="0"/>
              <a:t>When the sub-problems </a:t>
            </a:r>
            <a:r>
              <a:rPr lang="en-US" sz="2800" dirty="0"/>
              <a:t>share sub-sub-problems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Top-down</a:t>
            </a:r>
            <a:r>
              <a:rPr lang="en-US" sz="3000" dirty="0" smtClean="0"/>
              <a:t> (recursive + </a:t>
            </a:r>
            <a:r>
              <a:rPr lang="en-US" sz="3000" noProof="1" smtClean="0"/>
              <a:t>memoization</a:t>
            </a:r>
            <a:r>
              <a:rPr lang="en-US" sz="3000" dirty="0" smtClean="0"/>
              <a:t>) approach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Bottom-up</a:t>
            </a:r>
            <a:r>
              <a:rPr lang="en-US" sz="3000" dirty="0" smtClean="0"/>
              <a:t> (iterative) approach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Longest </a:t>
            </a:r>
            <a:r>
              <a:rPr lang="en-US" sz="3200" dirty="0"/>
              <a:t>increasing </a:t>
            </a:r>
            <a:r>
              <a:rPr lang="en-US" sz="3200" dirty="0" smtClean="0"/>
              <a:t>subsequence (LIS), longest </a:t>
            </a:r>
            <a:r>
              <a:rPr lang="en-US" sz="3200" dirty="0"/>
              <a:t>common </a:t>
            </a:r>
            <a:r>
              <a:rPr lang="en-US" sz="3200" dirty="0" smtClean="0"/>
              <a:t>subsequence (LCS), Knapsack problem have efficient DP solution</a:t>
            </a:r>
            <a:endParaRPr lang="en-US" sz="3200" dirty="0"/>
          </a:p>
        </p:txBody>
      </p:sp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126457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9570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5852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5612" y="5475299"/>
            <a:ext cx="2950821" cy="747701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32212" y="5541096"/>
            <a:ext cx="3252400" cy="6274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Programming</a:t>
            </a:r>
            <a:endParaRPr lang="en-US" dirty="0"/>
          </a:p>
        </p:txBody>
      </p:sp>
      <p:pic>
        <p:nvPicPr>
          <p:cNvPr id="13" name="Picture 1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7"/>
              </a:rPr>
              <a:t>https://softuni.bg/trainings/1194/Algorithms-September-2015</a:t>
            </a:r>
            <a:endParaRPr lang="en-US" dirty="0"/>
          </a:p>
        </p:txBody>
      </p:sp>
      <p:pic>
        <p:nvPicPr>
          <p:cNvPr id="16" name="Picture 15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2603096"/>
            <a:ext cx="3639755" cy="759181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98304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 smtClean="0"/>
              <a:t>This course (slides, examples, labs, videos, homework, etc.)</a:t>
            </a:r>
            <a:br>
              <a:rPr lang="en-US" dirty="0" smtClean="0"/>
            </a:br>
            <a:r>
              <a:rPr lang="en-US" dirty="0" smtClean="0"/>
              <a:t>is licensed under the "</a:t>
            </a:r>
            <a:r>
              <a:rPr lang="en-US" dirty="0" smtClean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4.0 International</a:t>
            </a:r>
            <a:r>
              <a:rPr lang="en-US" dirty="0" smtClean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Data Structures and Algorithms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14470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87457"/>
            <a:ext cx="10363200" cy="820600"/>
          </a:xfrm>
        </p:spPr>
        <p:txBody>
          <a:bodyPr/>
          <a:lstStyle/>
          <a:p>
            <a:r>
              <a:rPr lang="en-US" dirty="0" smtClean="0"/>
              <a:t>Dynamic Programming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 smtClean="0"/>
              <a:t>Concepts</a:t>
            </a:r>
            <a:endParaRPr lang="en-US" dirty="0"/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2" y="2093689"/>
            <a:ext cx="2980734" cy="2236170"/>
          </a:xfrm>
          <a:prstGeom prst="roundRect">
            <a:avLst>
              <a:gd name="adj" fmla="val 137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448" y="2137489"/>
            <a:ext cx="2557764" cy="2192370"/>
          </a:xfrm>
          <a:prstGeom prst="roundRect">
            <a:avLst>
              <a:gd name="adj" fmla="val 12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-836" b="1"/>
          <a:stretch/>
        </p:blipFill>
        <p:spPr>
          <a:xfrm>
            <a:off x="4243200" y="1752600"/>
            <a:ext cx="4127783" cy="2577259"/>
          </a:xfrm>
          <a:prstGeom prst="roundRect">
            <a:avLst>
              <a:gd name="adj" fmla="val 137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20325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dynamic programming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DP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works?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Solve problems by breaking them into smaller problems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Store partial solutions of the smaller problems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smaller problem to solve the bigger problem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Steps to design a DP algorithm: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Find 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optimal substructure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(problem solved by sub-problems)</a:t>
            </a:r>
            <a:endParaRPr lang="en-US" dirty="0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Recursively define the value of an optimal solution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 the value bottom-up or top-down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 an optimal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(if needed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Programming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051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sub-problems</a:t>
            </a:r>
          </a:p>
          <a:p>
            <a:pPr lvl="1"/>
            <a:r>
              <a:rPr lang="en-US" dirty="0" smtClean="0"/>
              <a:t>Break the original problem to smaller sub-problems</a:t>
            </a:r>
          </a:p>
          <a:p>
            <a:pPr lvl="2"/>
            <a:r>
              <a:rPr lang="en-US" dirty="0" smtClean="0"/>
              <a:t>That have the same structure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Optimal substructure </a:t>
            </a:r>
            <a:r>
              <a:rPr lang="en-US" dirty="0" smtClean="0"/>
              <a:t>of the problems </a:t>
            </a:r>
          </a:p>
          <a:p>
            <a:pPr lvl="1"/>
            <a:r>
              <a:rPr lang="en-US" dirty="0" smtClean="0"/>
              <a:t>The optimal solution to the problem contains within optimal solutions to its sub-problems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Overlapping sub-problems </a:t>
            </a:r>
          </a:p>
          <a:p>
            <a:pPr lvl="1"/>
            <a:r>
              <a:rPr lang="en-US" dirty="0" smtClean="0"/>
              <a:t>Solution to the same sub-problem could be needed multiple times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DP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102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4489</Words>
  <Application>Microsoft Office PowerPoint</Application>
  <PresentationFormat>Custom</PresentationFormat>
  <Paragraphs>1117</Paragraphs>
  <Slides>67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Arial</vt:lpstr>
      <vt:lpstr>Calibri</vt:lpstr>
      <vt:lpstr>Consolas</vt:lpstr>
      <vt:lpstr>Wingdings</vt:lpstr>
      <vt:lpstr>Wingdings 2</vt:lpstr>
      <vt:lpstr>SoftUni 16x9</vt:lpstr>
      <vt:lpstr>Dynamic Programming</vt:lpstr>
      <vt:lpstr>Table of Contents</vt:lpstr>
      <vt:lpstr>Divide-and-Conquer</vt:lpstr>
      <vt:lpstr>Divide-and-Conquer</vt:lpstr>
      <vt:lpstr>Divide-and-Conquer Example</vt:lpstr>
      <vt:lpstr>Divide-and-Conquer Algorithms</vt:lpstr>
      <vt:lpstr>Dynamic Programming</vt:lpstr>
      <vt:lpstr>Dynamic Programming</vt:lpstr>
      <vt:lpstr>Characteristics of DP</vt:lpstr>
      <vt:lpstr>Dynamic Programming vs. Divide-and-Conquer</vt:lpstr>
      <vt:lpstr>Example: Fibonacci Sequence</vt:lpstr>
      <vt:lpstr>Dynamic Programming: Top-Down</vt:lpstr>
      <vt:lpstr>Dynamic Programming: Bottom-Up</vt:lpstr>
      <vt:lpstr>Fibonacci Calculation</vt:lpstr>
      <vt:lpstr>Fibonacci and Divide-and-Conquer</vt:lpstr>
      <vt:lpstr>Fibonacci and DP: Top-Down (Memoization)</vt:lpstr>
      <vt:lpstr>Fibonacci and DP: Bottom-Up</vt:lpstr>
      <vt:lpstr>Compare Fibonacci Solutions</vt:lpstr>
      <vt:lpstr>Longest Increasing Subsequence (LIS)</vt:lpstr>
      <vt:lpstr>Longest Increasing Subsequence (LIS)</vt:lpstr>
      <vt:lpstr>LIS – Solution with Dynamic Programming</vt:lpstr>
      <vt:lpstr>LIS: Bottom-Up Calculation</vt:lpstr>
      <vt:lpstr>Calculating LIS – Source Code</vt:lpstr>
      <vt:lpstr>LIS – Restoring the Sequence</vt:lpstr>
      <vt:lpstr>Calculating LIS with Previous – Source Code</vt:lpstr>
      <vt:lpstr>Restoring LIS Elements – Source Code</vt:lpstr>
      <vt:lpstr>Longest Increasing Subsequence (LIS)</vt:lpstr>
      <vt:lpstr>"Move Down / Right Sum" Problem</vt:lpstr>
      <vt:lpstr>"Move Down / Right Sum" Problem</vt:lpstr>
      <vt:lpstr>Move Down / Right: Calculation Process</vt:lpstr>
      <vt:lpstr>"Move Down / Right Sum" – Solution</vt:lpstr>
      <vt:lpstr>The "Subset Sum" Problem</vt:lpstr>
      <vt:lpstr>Subset Sum Problem and Its Variations</vt:lpstr>
      <vt:lpstr>Subset Sum Problem (No Repeats)</vt:lpstr>
      <vt:lpstr>Subset Sum Problem (No Repeats)</vt:lpstr>
      <vt:lpstr>Subset Sum: How to Recover the Subset?</vt:lpstr>
      <vt:lpstr>Subset Sum (No Repeats + Subset Recovery)</vt:lpstr>
      <vt:lpstr>Subset Sum (No Repeats): Subset Recovery</vt:lpstr>
      <vt:lpstr>Subset Sum (with No Repeats)</vt:lpstr>
      <vt:lpstr>Subset Sum Problem (With Repeats)</vt:lpstr>
      <vt:lpstr>Subset Sum (With Repeats)</vt:lpstr>
      <vt:lpstr>Subset Sum (With Repeats): Recovery</vt:lpstr>
      <vt:lpstr>Subset Sum (With Repeats)</vt:lpstr>
      <vt:lpstr>Subset Sums (No Repeat, Recursive)</vt:lpstr>
      <vt:lpstr>Subset Sum (With Matrix)</vt:lpstr>
      <vt:lpstr>Longest Common Subsequence (LCS)</vt:lpstr>
      <vt:lpstr>Longest Common Subsequence (LCS)</vt:lpstr>
      <vt:lpstr>LCS – Recursive Approach</vt:lpstr>
      <vt:lpstr>LCS – Recursive Formula</vt:lpstr>
      <vt:lpstr>Calculating the LCS Table</vt:lpstr>
      <vt:lpstr>Reconstructing the LCS Sequence</vt:lpstr>
      <vt:lpstr>Longest Common Subsequence (LCS)</vt:lpstr>
      <vt:lpstr>The "Knapsack" Problem</vt:lpstr>
      <vt:lpstr>The "Knapsack" Problem</vt:lpstr>
      <vt:lpstr>The "Knapsack" Problem – Example</vt:lpstr>
      <vt:lpstr>The "Knapsack" Problem – Variants</vt:lpstr>
      <vt:lpstr>Knapsack – Dynamic Programming Solution</vt:lpstr>
      <vt:lpstr>Knapsack – Iterative Implementation</vt:lpstr>
      <vt:lpstr>Knapsack – Iterative Implementation (2)</vt:lpstr>
      <vt:lpstr>Knapsack – Iterative Implementation (3)</vt:lpstr>
      <vt:lpstr>The "Knapsack" Problem</vt:lpstr>
      <vt:lpstr>Dynamic Programming Applications</vt:lpstr>
      <vt:lpstr>Famous Dynamic Programming Algorithms</vt:lpstr>
      <vt:lpstr>Summary</vt:lpstr>
      <vt:lpstr>Dynamic Programming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Programming</dc:title>
  <dc:subject>Software Development Course</dc:subject>
  <dc:creator/>
  <cp:keywords>algorithms, graphs, dynamic programming, combinatorics, recursion, sorting, searching, greedy,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2015-10-18T13:03:30Z</dcterms:modified>
  <cp:category>Algorithms,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